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4" r:id="rId19"/>
    <p:sldId id="275" r:id="rId20"/>
    <p:sldId id="276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996600"/>
    <a:srgbClr val="FFFF00"/>
    <a:srgbClr val="CC00CC"/>
    <a:srgbClr val="33CC33"/>
    <a:srgbClr val="FF6600"/>
    <a:srgbClr val="FF0000"/>
    <a:srgbClr val="66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787"/>
    <p:restoredTop sz="90929"/>
  </p:normalViewPr>
  <p:slideViewPr>
    <p:cSldViewPr>
      <p:cViewPr varScale="1">
        <p:scale>
          <a:sx n="67" d="100"/>
          <a:sy n="67" d="100"/>
        </p:scale>
        <p:origin x="-21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-3175" y="2438400"/>
            <a:ext cx="9147175" cy="1063625"/>
            <a:chOff x="-2" y="1536"/>
            <a:chExt cx="5762" cy="670"/>
          </a:xfrm>
        </p:grpSpPr>
        <p:grpSp>
          <p:nvGrpSpPr>
            <p:cNvPr id="4099" name="Group 3"/>
            <p:cNvGrpSpPr>
              <a:grpSpLocks/>
            </p:cNvGrpSpPr>
            <p:nvPr/>
          </p:nvGrpSpPr>
          <p:grpSpPr bwMode="auto">
            <a:xfrm flipH="1">
              <a:off x="-2" y="1562"/>
              <a:ext cx="5762" cy="638"/>
              <a:chOff x="-2" y="1562"/>
              <a:chExt cx="5762" cy="638"/>
            </a:xfrm>
          </p:grpSpPr>
          <p:sp>
            <p:nvSpPr>
              <p:cNvPr id="4100" name="Freeform 4"/>
              <p:cNvSpPr>
                <a:spLocks/>
              </p:cNvSpPr>
              <p:nvPr/>
            </p:nvSpPr>
            <p:spPr bwMode="ltGray">
              <a:xfrm rot="-5400000">
                <a:off x="2559" y="-993"/>
                <a:ext cx="624" cy="57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01" name="Freeform 5"/>
              <p:cNvSpPr>
                <a:spLocks/>
              </p:cNvSpPr>
              <p:nvPr/>
            </p:nvSpPr>
            <p:spPr bwMode="ltGray">
              <a:xfrm rot="-5400000">
                <a:off x="1323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02" name="Freeform 6"/>
              <p:cNvSpPr>
                <a:spLocks/>
              </p:cNvSpPr>
              <p:nvPr/>
            </p:nvSpPr>
            <p:spPr bwMode="ltGray">
              <a:xfrm rot="-5400000">
                <a:off x="982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03" name="Freeform 7"/>
              <p:cNvSpPr>
                <a:spLocks/>
              </p:cNvSpPr>
              <p:nvPr/>
            </p:nvSpPr>
            <p:spPr bwMode="ltGray">
              <a:xfrm rot="-5400000">
                <a:off x="-57" y="1752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04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05" name="Freeform 9"/>
              <p:cNvSpPr>
                <a:spLocks/>
              </p:cNvSpPr>
              <p:nvPr/>
            </p:nvSpPr>
            <p:spPr bwMode="ltGray">
              <a:xfrm rot="-5400000">
                <a:off x="442" y="1699"/>
                <a:ext cx="624" cy="3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06" name="Freeform 10"/>
              <p:cNvSpPr>
                <a:spLocks/>
              </p:cNvSpPr>
              <p:nvPr/>
            </p:nvSpPr>
            <p:spPr bwMode="ltGray">
              <a:xfrm rot="-5400000">
                <a:off x="156" y="1726"/>
                <a:ext cx="632" cy="315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07" name="Freeform 11"/>
              <p:cNvSpPr>
                <a:spLocks/>
              </p:cNvSpPr>
              <p:nvPr/>
            </p:nvSpPr>
            <p:spPr bwMode="ltGray">
              <a:xfrm rot="-5400000">
                <a:off x="3211" y="1664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08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09" name="Freeform 13"/>
              <p:cNvSpPr>
                <a:spLocks/>
              </p:cNvSpPr>
              <p:nvPr/>
            </p:nvSpPr>
            <p:spPr bwMode="ltGray">
              <a:xfrm rot="-5400000">
                <a:off x="1830" y="174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10" name="Freeform 14"/>
              <p:cNvSpPr>
                <a:spLocks/>
              </p:cNvSpPr>
              <p:nvPr/>
            </p:nvSpPr>
            <p:spPr bwMode="ltGray">
              <a:xfrm rot="-5400000">
                <a:off x="2551" y="1728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11" name="Freeform 15"/>
              <p:cNvSpPr>
                <a:spLocks/>
              </p:cNvSpPr>
              <p:nvPr/>
            </p:nvSpPr>
            <p:spPr bwMode="ltGray">
              <a:xfrm rot="-5400000">
                <a:off x="2330" y="1694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12" name="Freeform 16"/>
              <p:cNvSpPr>
                <a:spLocks/>
              </p:cNvSpPr>
              <p:nvPr/>
            </p:nvSpPr>
            <p:spPr bwMode="ltGray">
              <a:xfrm rot="-5400000">
                <a:off x="2043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13" name="Freeform 17"/>
              <p:cNvSpPr>
                <a:spLocks/>
              </p:cNvSpPr>
              <p:nvPr/>
            </p:nvSpPr>
            <p:spPr bwMode="ltGray">
              <a:xfrm rot="-5400000">
                <a:off x="4077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14" name="Freeform 18"/>
              <p:cNvSpPr>
                <a:spLocks/>
              </p:cNvSpPr>
              <p:nvPr/>
            </p:nvSpPr>
            <p:spPr bwMode="ltGray">
              <a:xfrm rot="-5400000">
                <a:off x="3736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15" name="Freeform 19"/>
              <p:cNvSpPr>
                <a:spLocks/>
              </p:cNvSpPr>
              <p:nvPr/>
            </p:nvSpPr>
            <p:spPr bwMode="ltGray">
              <a:xfrm rot="-5400000">
                <a:off x="4584" y="174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16" name="Freeform 20"/>
              <p:cNvSpPr>
                <a:spLocks/>
              </p:cNvSpPr>
              <p:nvPr/>
            </p:nvSpPr>
            <p:spPr bwMode="ltGray">
              <a:xfrm>
                <a:off x="5469" y="1562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17" name="Freeform 21"/>
              <p:cNvSpPr>
                <a:spLocks/>
              </p:cNvSpPr>
              <p:nvPr/>
            </p:nvSpPr>
            <p:spPr bwMode="ltGray">
              <a:xfrm rot="-5400000">
                <a:off x="5084" y="1694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18" name="Freeform 22"/>
              <p:cNvSpPr>
                <a:spLocks/>
              </p:cNvSpPr>
              <p:nvPr/>
            </p:nvSpPr>
            <p:spPr bwMode="ltGray">
              <a:xfrm rot="-5400000">
                <a:off x="479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119" name="Freeform 23"/>
            <p:cNvSpPr>
              <a:spLocks/>
            </p:cNvSpPr>
            <p:nvPr/>
          </p:nvSpPr>
          <p:spPr bwMode="ltGray">
            <a:xfrm flipH="1">
              <a:off x="-2" y="1536"/>
              <a:ext cx="5762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20" name="Freeform 24"/>
            <p:cNvSpPr>
              <a:spLocks/>
            </p:cNvSpPr>
            <p:nvPr/>
          </p:nvSpPr>
          <p:spPr bwMode="ltGray">
            <a:xfrm flipH="1">
              <a:off x="-2" y="2017"/>
              <a:ext cx="5761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121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1173163" y="198438"/>
            <a:ext cx="7772400" cy="2286000"/>
          </a:xfrm>
        </p:spPr>
        <p:txBody>
          <a:bodyPr anchor="b">
            <a:spAutoFit/>
          </a:bodyPr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22" name="Rectangle 26"/>
          <p:cNvSpPr>
            <a:spLocks noGrp="1" noChangeArrowheads="1"/>
          </p:cNvSpPr>
          <p:nvPr>
            <p:ph type="subTitle" idx="1"/>
          </p:nvPr>
        </p:nvSpPr>
        <p:spPr>
          <a:xfrm>
            <a:off x="1166813" y="3886200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4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123" name="Rectangle 27"/>
          <p:cNvSpPr>
            <a:spLocks noGrp="1" noChangeArrowheads="1"/>
          </p:cNvSpPr>
          <p:nvPr>
            <p:ph type="dt" sz="half" idx="2"/>
          </p:nvPr>
        </p:nvSpPr>
        <p:spPr>
          <a:xfrm>
            <a:off x="1166813" y="6248400"/>
            <a:ext cx="1905000" cy="4572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4124" name="Rectangle 2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4125" name="Rectangle 2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7F9455F0-D59B-4FED-8153-2346561D15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98862D-BBF0-4262-917C-D3736370D8B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2463" y="457200"/>
            <a:ext cx="19431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3163" y="457200"/>
            <a:ext cx="56769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019088-5255-4C5B-8F15-D7F47DAA789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D22488-7D82-4C7B-9924-1C2A63438D0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DB5776-A024-473D-B606-699CA959078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31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355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424043-55E8-4E6C-B7FD-7A480E28C0A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2C99EB-19ED-40DA-8AC2-A5C57A2A384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BB631D-3735-4CBF-9890-A15D323A3D6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6DF4FA-BAC9-4D24-BDAD-768F1EFC9F2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E83577-FCB3-4CD4-BC65-8917DB0EA1F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9C9717-CE7E-49AE-B9EE-F3977B6C6DC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1026"/>
          <p:cNvGrpSpPr>
            <a:grpSpLocks/>
          </p:cNvGrpSpPr>
          <p:nvPr/>
        </p:nvGrpSpPr>
        <p:grpSpPr bwMode="auto">
          <a:xfrm>
            <a:off x="0" y="-4763"/>
            <a:ext cx="1063625" cy="6858001"/>
            <a:chOff x="0" y="-3"/>
            <a:chExt cx="670" cy="4320"/>
          </a:xfrm>
        </p:grpSpPr>
        <p:grpSp>
          <p:nvGrpSpPr>
            <p:cNvPr id="3075" name="Group 1027"/>
            <p:cNvGrpSpPr>
              <a:grpSpLocks/>
            </p:cNvGrpSpPr>
            <p:nvPr/>
          </p:nvGrpSpPr>
          <p:grpSpPr bwMode="auto">
            <a:xfrm rot="16200000" flipH="1">
              <a:off x="-1815" y="1838"/>
              <a:ext cx="4320" cy="638"/>
              <a:chOff x="-2" y="1562"/>
              <a:chExt cx="5762" cy="638"/>
            </a:xfrm>
          </p:grpSpPr>
          <p:sp>
            <p:nvSpPr>
              <p:cNvPr id="3076" name="Freeform 1028"/>
              <p:cNvSpPr>
                <a:spLocks/>
              </p:cNvSpPr>
              <p:nvPr/>
            </p:nvSpPr>
            <p:spPr bwMode="ltGray">
              <a:xfrm rot="-5400000">
                <a:off x="2559" y="-993"/>
                <a:ext cx="624" cy="57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7" name="Freeform 1029"/>
              <p:cNvSpPr>
                <a:spLocks/>
              </p:cNvSpPr>
              <p:nvPr/>
            </p:nvSpPr>
            <p:spPr bwMode="ltGray">
              <a:xfrm rot="-5400000">
                <a:off x="1323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8" name="Freeform 1030"/>
              <p:cNvSpPr>
                <a:spLocks/>
              </p:cNvSpPr>
              <p:nvPr/>
            </p:nvSpPr>
            <p:spPr bwMode="ltGray">
              <a:xfrm rot="-5400000">
                <a:off x="982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9" name="Freeform 1031"/>
              <p:cNvSpPr>
                <a:spLocks/>
              </p:cNvSpPr>
              <p:nvPr/>
            </p:nvSpPr>
            <p:spPr bwMode="ltGray">
              <a:xfrm rot="-5400000">
                <a:off x="-57" y="1752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0" name="Freeform 1032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1" name="Freeform 1033"/>
              <p:cNvSpPr>
                <a:spLocks/>
              </p:cNvSpPr>
              <p:nvPr/>
            </p:nvSpPr>
            <p:spPr bwMode="ltGray">
              <a:xfrm rot="-5400000">
                <a:off x="442" y="1699"/>
                <a:ext cx="624" cy="3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2" name="Freeform 1034"/>
              <p:cNvSpPr>
                <a:spLocks/>
              </p:cNvSpPr>
              <p:nvPr/>
            </p:nvSpPr>
            <p:spPr bwMode="ltGray">
              <a:xfrm rot="-5400000">
                <a:off x="156" y="1726"/>
                <a:ext cx="632" cy="315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3" name="Freeform 1035"/>
              <p:cNvSpPr>
                <a:spLocks/>
              </p:cNvSpPr>
              <p:nvPr/>
            </p:nvSpPr>
            <p:spPr bwMode="ltGray">
              <a:xfrm rot="-5400000">
                <a:off x="3211" y="1664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4" name="Freeform 1036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5" name="Freeform 1037"/>
              <p:cNvSpPr>
                <a:spLocks/>
              </p:cNvSpPr>
              <p:nvPr/>
            </p:nvSpPr>
            <p:spPr bwMode="ltGray">
              <a:xfrm rot="-5400000">
                <a:off x="1830" y="174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6" name="Freeform 1038"/>
              <p:cNvSpPr>
                <a:spLocks/>
              </p:cNvSpPr>
              <p:nvPr/>
            </p:nvSpPr>
            <p:spPr bwMode="ltGray">
              <a:xfrm rot="-5400000">
                <a:off x="2551" y="1728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7" name="Freeform 1039"/>
              <p:cNvSpPr>
                <a:spLocks/>
              </p:cNvSpPr>
              <p:nvPr/>
            </p:nvSpPr>
            <p:spPr bwMode="ltGray">
              <a:xfrm rot="-5400000">
                <a:off x="2330" y="1694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8" name="Freeform 1040"/>
              <p:cNvSpPr>
                <a:spLocks/>
              </p:cNvSpPr>
              <p:nvPr/>
            </p:nvSpPr>
            <p:spPr bwMode="ltGray">
              <a:xfrm rot="-5400000">
                <a:off x="2043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9" name="Freeform 1041"/>
              <p:cNvSpPr>
                <a:spLocks/>
              </p:cNvSpPr>
              <p:nvPr/>
            </p:nvSpPr>
            <p:spPr bwMode="ltGray">
              <a:xfrm rot="-5400000">
                <a:off x="4077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90" name="Freeform 1042"/>
              <p:cNvSpPr>
                <a:spLocks/>
              </p:cNvSpPr>
              <p:nvPr/>
            </p:nvSpPr>
            <p:spPr bwMode="ltGray">
              <a:xfrm rot="-5400000">
                <a:off x="3736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91" name="Freeform 1043"/>
              <p:cNvSpPr>
                <a:spLocks/>
              </p:cNvSpPr>
              <p:nvPr/>
            </p:nvSpPr>
            <p:spPr bwMode="ltGray">
              <a:xfrm rot="-5400000">
                <a:off x="4584" y="174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92" name="Freeform 1044"/>
              <p:cNvSpPr>
                <a:spLocks/>
              </p:cNvSpPr>
              <p:nvPr/>
            </p:nvSpPr>
            <p:spPr bwMode="ltGray">
              <a:xfrm>
                <a:off x="5469" y="1562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93" name="Freeform 1045"/>
              <p:cNvSpPr>
                <a:spLocks/>
              </p:cNvSpPr>
              <p:nvPr/>
            </p:nvSpPr>
            <p:spPr bwMode="ltGray">
              <a:xfrm rot="-5400000">
                <a:off x="5084" y="1694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94" name="Freeform 1046"/>
              <p:cNvSpPr>
                <a:spLocks/>
              </p:cNvSpPr>
              <p:nvPr/>
            </p:nvSpPr>
            <p:spPr bwMode="ltGray">
              <a:xfrm rot="-5400000">
                <a:off x="479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095" name="Freeform 1047"/>
            <p:cNvSpPr>
              <a:spLocks/>
            </p:cNvSpPr>
            <p:nvPr/>
          </p:nvSpPr>
          <p:spPr bwMode="ltGray">
            <a:xfrm rot="16200000" flipH="1">
              <a:off x="-1954" y="1951"/>
              <a:ext cx="4320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6" name="Freeform 1048"/>
            <p:cNvSpPr>
              <a:spLocks/>
            </p:cNvSpPr>
            <p:nvPr/>
          </p:nvSpPr>
          <p:spPr bwMode="ltGray">
            <a:xfrm rot="16200000" flipH="1">
              <a:off x="-1584" y="2062"/>
              <a:ext cx="4319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97" name="Rectangle 1049"/>
          <p:cNvSpPr>
            <a:spLocks noGrp="1" noChangeArrowheads="1"/>
          </p:cNvSpPr>
          <p:nvPr>
            <p:ph type="title"/>
          </p:nvPr>
        </p:nvSpPr>
        <p:spPr bwMode="auto">
          <a:xfrm>
            <a:off x="1173163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98" name="Rectangle 105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73163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99" name="Rectangle 105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73163" y="62658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3100" name="Rectangle 105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3101" name="Rectangle 105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fld id="{47E171A9-A3D2-4992-BB3F-1BB011116B7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73163" y="1295400"/>
            <a:ext cx="7772400" cy="1189038"/>
          </a:xfrm>
        </p:spPr>
        <p:txBody>
          <a:bodyPr/>
          <a:lstStyle/>
          <a:p>
            <a:pPr algn="ctr"/>
            <a:r>
              <a:rPr lang="en-US"/>
              <a:t>Circle Graphs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/>
              <a:t>A step by step how to.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1600200" y="838200"/>
            <a:ext cx="67056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Step 5: </a:t>
            </a:r>
            <a:r>
              <a:rPr lang="en-US" b="1">
                <a:solidFill>
                  <a:srgbClr val="6600FF"/>
                </a:solidFill>
              </a:rPr>
              <a:t>Use a protractor to draw sectors having              </a:t>
            </a:r>
          </a:p>
          <a:p>
            <a:pPr>
              <a:spcBef>
                <a:spcPct val="50000"/>
              </a:spcBef>
            </a:pPr>
            <a:r>
              <a:rPr lang="en-US" b="1">
                <a:solidFill>
                  <a:srgbClr val="6600FF"/>
                </a:solidFill>
              </a:rPr>
              <a:t>             the angle measures found in step 3.</a:t>
            </a:r>
          </a:p>
        </p:txBody>
      </p:sp>
      <p:sp>
        <p:nvSpPr>
          <p:cNvPr id="12291" name="Oval 3"/>
          <p:cNvSpPr>
            <a:spLocks noChangeArrowheads="1"/>
          </p:cNvSpPr>
          <p:nvPr/>
        </p:nvSpPr>
        <p:spPr bwMode="auto">
          <a:xfrm>
            <a:off x="3048000" y="2209800"/>
            <a:ext cx="3048000" cy="32004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2293" name="Line 5"/>
          <p:cNvSpPr>
            <a:spLocks noChangeShapeType="1"/>
          </p:cNvSpPr>
          <p:nvPr/>
        </p:nvSpPr>
        <p:spPr bwMode="auto">
          <a:xfrm flipV="1">
            <a:off x="4572000" y="22098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2294" name="Line 6"/>
          <p:cNvSpPr>
            <a:spLocks noChangeShapeType="1"/>
          </p:cNvSpPr>
          <p:nvPr/>
        </p:nvSpPr>
        <p:spPr bwMode="auto">
          <a:xfrm>
            <a:off x="4572000" y="3810000"/>
            <a:ext cx="1371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4800600" y="3048000"/>
            <a:ext cx="1371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rgbClr val="FF0000"/>
                </a:solidFill>
              </a:rPr>
              <a:t>Word Processing</a:t>
            </a:r>
          </a:p>
        </p:txBody>
      </p:sp>
      <p:sp>
        <p:nvSpPr>
          <p:cNvPr id="12296" name="Line 8"/>
          <p:cNvSpPr>
            <a:spLocks noChangeShapeType="1"/>
          </p:cNvSpPr>
          <p:nvPr/>
        </p:nvSpPr>
        <p:spPr bwMode="auto">
          <a:xfrm flipH="1">
            <a:off x="3429000" y="3810000"/>
            <a:ext cx="114300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3962400" y="4572000"/>
            <a:ext cx="152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rgbClr val="FF0000"/>
                </a:solidFill>
              </a:rPr>
              <a:t>Spreadsheets</a:t>
            </a:r>
          </a:p>
        </p:txBody>
      </p:sp>
      <p:sp>
        <p:nvSpPr>
          <p:cNvPr id="12298" name="Line 10"/>
          <p:cNvSpPr>
            <a:spLocks noChangeShapeType="1"/>
          </p:cNvSpPr>
          <p:nvPr/>
        </p:nvSpPr>
        <p:spPr bwMode="auto">
          <a:xfrm flipH="1">
            <a:off x="3048000" y="3810000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2300" name="Text Box 12"/>
          <p:cNvSpPr txBox="1">
            <a:spLocks noChangeArrowheads="1"/>
          </p:cNvSpPr>
          <p:nvPr/>
        </p:nvSpPr>
        <p:spPr bwMode="auto">
          <a:xfrm>
            <a:off x="2286000" y="4038600"/>
            <a:ext cx="1752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rgbClr val="FF0000"/>
                </a:solidFill>
              </a:rPr>
              <a:t>Internet access</a:t>
            </a:r>
          </a:p>
        </p:txBody>
      </p:sp>
      <p:sp>
        <p:nvSpPr>
          <p:cNvPr id="12301" name="Rectangle 13"/>
          <p:cNvSpPr>
            <a:spLocks noChangeArrowheads="1"/>
          </p:cNvSpPr>
          <p:nvPr/>
        </p:nvSpPr>
        <p:spPr bwMode="auto">
          <a:xfrm>
            <a:off x="4495800" y="5638800"/>
            <a:ext cx="4343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1800" b="1">
                <a:solidFill>
                  <a:srgbClr val="CC00CC"/>
                </a:solidFill>
              </a:rPr>
              <a:t>Label each sector with the corresponding response &amp; percent.</a:t>
            </a:r>
            <a:br>
              <a:rPr lang="en-US" sz="1800" b="1">
                <a:solidFill>
                  <a:srgbClr val="CC00CC"/>
                </a:solidFill>
              </a:rPr>
            </a:br>
            <a:endParaRPr lang="en-US" sz="1800" b="1">
              <a:solidFill>
                <a:srgbClr val="CC00CC"/>
              </a:solidFill>
            </a:endParaRPr>
          </a:p>
        </p:txBody>
      </p:sp>
      <p:sp>
        <p:nvSpPr>
          <p:cNvPr id="12302" name="Rectangle 14"/>
          <p:cNvSpPr>
            <a:spLocks noChangeArrowheads="1"/>
          </p:cNvSpPr>
          <p:nvPr/>
        </p:nvSpPr>
        <p:spPr bwMode="auto">
          <a:xfrm>
            <a:off x="5181600" y="3657600"/>
            <a:ext cx="641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>
                <a:solidFill>
                  <a:srgbClr val="33CC33"/>
                </a:solidFill>
              </a:rPr>
              <a:t>35%</a:t>
            </a:r>
          </a:p>
        </p:txBody>
      </p:sp>
      <p:sp>
        <p:nvSpPr>
          <p:cNvPr id="12303" name="Rectangle 15"/>
          <p:cNvSpPr>
            <a:spLocks noChangeArrowheads="1"/>
          </p:cNvSpPr>
          <p:nvPr/>
        </p:nvSpPr>
        <p:spPr bwMode="auto">
          <a:xfrm>
            <a:off x="4267200" y="4191000"/>
            <a:ext cx="641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>
                <a:solidFill>
                  <a:srgbClr val="33CC33"/>
                </a:solidFill>
              </a:rPr>
              <a:t>30%</a:t>
            </a:r>
          </a:p>
        </p:txBody>
      </p:sp>
      <p:sp>
        <p:nvSpPr>
          <p:cNvPr id="12304" name="Rectangle 16"/>
          <p:cNvSpPr>
            <a:spLocks noChangeArrowheads="1"/>
          </p:cNvSpPr>
          <p:nvPr/>
        </p:nvSpPr>
        <p:spPr bwMode="auto">
          <a:xfrm>
            <a:off x="3581400" y="3810000"/>
            <a:ext cx="641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>
                <a:solidFill>
                  <a:srgbClr val="33CC33"/>
                </a:solidFill>
              </a:rPr>
              <a:t>10%</a:t>
            </a:r>
          </a:p>
        </p:txBody>
      </p:sp>
      <p:sp>
        <p:nvSpPr>
          <p:cNvPr id="12305" name="AutoShape 17"/>
          <p:cNvSpPr>
            <a:spLocks noChangeArrowheads="1"/>
          </p:cNvSpPr>
          <p:nvPr/>
        </p:nvSpPr>
        <p:spPr bwMode="auto">
          <a:xfrm rot="17202252">
            <a:off x="3848100" y="2933700"/>
            <a:ext cx="762000" cy="838200"/>
          </a:xfrm>
          <a:custGeom>
            <a:avLst/>
            <a:gdLst>
              <a:gd name="G0" fmla="+- 0 0 0"/>
              <a:gd name="G1" fmla="+- -11796480 0 0"/>
              <a:gd name="G2" fmla="+- 0 0 -11796480"/>
              <a:gd name="G3" fmla="+- 10800 0 0"/>
              <a:gd name="G4" fmla="+- 0 0 0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5400 0 0"/>
              <a:gd name="G9" fmla="+- 0 0 -11796480"/>
              <a:gd name="G10" fmla="+- 5400 0 2700"/>
              <a:gd name="G11" fmla="cos G10 0"/>
              <a:gd name="G12" fmla="sin G10 0"/>
              <a:gd name="G13" fmla="cos 13500 0"/>
              <a:gd name="G14" fmla="sin 13500 0"/>
              <a:gd name="G15" fmla="+- G11 10800 0"/>
              <a:gd name="G16" fmla="+- G12 10800 0"/>
              <a:gd name="G17" fmla="+- G13 10800 0"/>
              <a:gd name="G18" fmla="+- G14 10800 0"/>
              <a:gd name="G19" fmla="*/ 5400 1 2"/>
              <a:gd name="G20" fmla="+- G19 5400 0"/>
              <a:gd name="G21" fmla="cos G20 0"/>
              <a:gd name="G22" fmla="sin G20 0"/>
              <a:gd name="G23" fmla="+- G21 10800 0"/>
              <a:gd name="G24" fmla="+- G12 G23 G22"/>
              <a:gd name="G25" fmla="+- G22 G23 G11"/>
              <a:gd name="G26" fmla="cos 10800 0"/>
              <a:gd name="G27" fmla="sin 10800 0"/>
              <a:gd name="G28" fmla="cos 5400 0"/>
              <a:gd name="G29" fmla="sin 5400 0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11796480"/>
              <a:gd name="G36" fmla="sin G34 -11796480"/>
              <a:gd name="G37" fmla="+/ -11796480 0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5400 G39"/>
              <a:gd name="G43" fmla="sin 540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0799 w 21600"/>
              <a:gd name="T5" fmla="*/ 0 h 21600"/>
              <a:gd name="T6" fmla="*/ 2700 w 21600"/>
              <a:gd name="T7" fmla="*/ 10800 h 21600"/>
              <a:gd name="T8" fmla="*/ 10799 w 21600"/>
              <a:gd name="T9" fmla="*/ 5400 h 21600"/>
              <a:gd name="T10" fmla="*/ 24300 w 21600"/>
              <a:gd name="T11" fmla="*/ 10800 h 21600"/>
              <a:gd name="T12" fmla="*/ 18900 w 21600"/>
              <a:gd name="T13" fmla="*/ 16200 h 21600"/>
              <a:gd name="T14" fmla="*/ 13500 w 21600"/>
              <a:gd name="T15" fmla="*/ 10800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7817" y="5400"/>
                  <a:pt x="5400" y="7817"/>
                  <a:pt x="5400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306" name="Rectangle 18"/>
          <p:cNvSpPr>
            <a:spLocks noChangeArrowheads="1"/>
          </p:cNvSpPr>
          <p:nvPr/>
        </p:nvSpPr>
        <p:spPr bwMode="auto">
          <a:xfrm>
            <a:off x="3505200" y="2743200"/>
            <a:ext cx="488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>
                <a:solidFill>
                  <a:srgbClr val="FF0000"/>
                </a:solidFill>
              </a:rPr>
              <a:t>90</a:t>
            </a:r>
            <a:r>
              <a:rPr lang="en-US" sz="1800" b="1">
                <a:solidFill>
                  <a:srgbClr val="FF0000"/>
                </a:solidFill>
                <a:cs typeface="Times New Roman" charset="0"/>
              </a:rPr>
              <a:t>º</a:t>
            </a:r>
            <a:endParaRPr lang="en-US" sz="18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1600200" y="838200"/>
            <a:ext cx="67056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Step 5: </a:t>
            </a:r>
            <a:r>
              <a:rPr lang="en-US" b="1">
                <a:solidFill>
                  <a:srgbClr val="6600FF"/>
                </a:solidFill>
              </a:rPr>
              <a:t>Use a protractor to draw sectors having              </a:t>
            </a:r>
          </a:p>
          <a:p>
            <a:pPr>
              <a:spcBef>
                <a:spcPct val="50000"/>
              </a:spcBef>
            </a:pPr>
            <a:r>
              <a:rPr lang="en-US" b="1">
                <a:solidFill>
                  <a:srgbClr val="6600FF"/>
                </a:solidFill>
              </a:rPr>
              <a:t>             the angle measures found in step 3.</a:t>
            </a:r>
          </a:p>
        </p:txBody>
      </p:sp>
      <p:sp>
        <p:nvSpPr>
          <p:cNvPr id="13315" name="Oval 3"/>
          <p:cNvSpPr>
            <a:spLocks noChangeArrowheads="1"/>
          </p:cNvSpPr>
          <p:nvPr/>
        </p:nvSpPr>
        <p:spPr bwMode="auto">
          <a:xfrm>
            <a:off x="3048000" y="2209800"/>
            <a:ext cx="3048000" cy="32004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3317" name="Line 5"/>
          <p:cNvSpPr>
            <a:spLocks noChangeShapeType="1"/>
          </p:cNvSpPr>
          <p:nvPr/>
        </p:nvSpPr>
        <p:spPr bwMode="auto">
          <a:xfrm flipV="1">
            <a:off x="4572000" y="22098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3318" name="Line 6"/>
          <p:cNvSpPr>
            <a:spLocks noChangeShapeType="1"/>
          </p:cNvSpPr>
          <p:nvPr/>
        </p:nvSpPr>
        <p:spPr bwMode="auto">
          <a:xfrm>
            <a:off x="4572000" y="3810000"/>
            <a:ext cx="1371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4800600" y="3048000"/>
            <a:ext cx="1371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rgbClr val="FF0000"/>
                </a:solidFill>
              </a:rPr>
              <a:t>Word Processing</a:t>
            </a:r>
          </a:p>
        </p:txBody>
      </p:sp>
      <p:sp>
        <p:nvSpPr>
          <p:cNvPr id="13320" name="Line 8"/>
          <p:cNvSpPr>
            <a:spLocks noChangeShapeType="1"/>
          </p:cNvSpPr>
          <p:nvPr/>
        </p:nvSpPr>
        <p:spPr bwMode="auto">
          <a:xfrm flipH="1">
            <a:off x="3429000" y="3810000"/>
            <a:ext cx="114300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3321" name="Text Box 9"/>
          <p:cNvSpPr txBox="1">
            <a:spLocks noChangeArrowheads="1"/>
          </p:cNvSpPr>
          <p:nvPr/>
        </p:nvSpPr>
        <p:spPr bwMode="auto">
          <a:xfrm>
            <a:off x="3962400" y="4572000"/>
            <a:ext cx="152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rgbClr val="FF0000"/>
                </a:solidFill>
              </a:rPr>
              <a:t>Spreadsheets</a:t>
            </a:r>
          </a:p>
        </p:txBody>
      </p:sp>
      <p:sp>
        <p:nvSpPr>
          <p:cNvPr id="13322" name="Line 10"/>
          <p:cNvSpPr>
            <a:spLocks noChangeShapeType="1"/>
          </p:cNvSpPr>
          <p:nvPr/>
        </p:nvSpPr>
        <p:spPr bwMode="auto">
          <a:xfrm flipH="1">
            <a:off x="3048000" y="3810000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3323" name="Text Box 11"/>
          <p:cNvSpPr txBox="1">
            <a:spLocks noChangeArrowheads="1"/>
          </p:cNvSpPr>
          <p:nvPr/>
        </p:nvSpPr>
        <p:spPr bwMode="auto">
          <a:xfrm>
            <a:off x="2286000" y="4038600"/>
            <a:ext cx="1752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rgbClr val="FF0000"/>
                </a:solidFill>
              </a:rPr>
              <a:t>Internet access</a:t>
            </a:r>
          </a:p>
        </p:txBody>
      </p:sp>
      <p:sp>
        <p:nvSpPr>
          <p:cNvPr id="13324" name="Rectangle 12"/>
          <p:cNvSpPr>
            <a:spLocks noChangeArrowheads="1"/>
          </p:cNvSpPr>
          <p:nvPr/>
        </p:nvSpPr>
        <p:spPr bwMode="auto">
          <a:xfrm>
            <a:off x="4495800" y="5638800"/>
            <a:ext cx="4343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1800" b="1">
                <a:solidFill>
                  <a:srgbClr val="CC00CC"/>
                </a:solidFill>
              </a:rPr>
              <a:t>Label each sector with the corresponding response &amp; percent.</a:t>
            </a:r>
            <a:br>
              <a:rPr lang="en-US" sz="1800" b="1">
                <a:solidFill>
                  <a:srgbClr val="CC00CC"/>
                </a:solidFill>
              </a:rPr>
            </a:br>
            <a:endParaRPr lang="en-US" sz="1800" b="1">
              <a:solidFill>
                <a:srgbClr val="CC00CC"/>
              </a:solidFill>
            </a:endParaRPr>
          </a:p>
        </p:txBody>
      </p:sp>
      <p:sp>
        <p:nvSpPr>
          <p:cNvPr id="13325" name="Rectangle 13"/>
          <p:cNvSpPr>
            <a:spLocks noChangeArrowheads="1"/>
          </p:cNvSpPr>
          <p:nvPr/>
        </p:nvSpPr>
        <p:spPr bwMode="auto">
          <a:xfrm>
            <a:off x="5181600" y="3657600"/>
            <a:ext cx="641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>
                <a:solidFill>
                  <a:srgbClr val="33CC33"/>
                </a:solidFill>
              </a:rPr>
              <a:t>35%</a:t>
            </a:r>
          </a:p>
        </p:txBody>
      </p:sp>
      <p:sp>
        <p:nvSpPr>
          <p:cNvPr id="13326" name="Rectangle 14"/>
          <p:cNvSpPr>
            <a:spLocks noChangeArrowheads="1"/>
          </p:cNvSpPr>
          <p:nvPr/>
        </p:nvSpPr>
        <p:spPr bwMode="auto">
          <a:xfrm>
            <a:off x="4267200" y="4191000"/>
            <a:ext cx="641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>
                <a:solidFill>
                  <a:srgbClr val="33CC33"/>
                </a:solidFill>
              </a:rPr>
              <a:t>30%</a:t>
            </a:r>
          </a:p>
        </p:txBody>
      </p:sp>
      <p:sp>
        <p:nvSpPr>
          <p:cNvPr id="13327" name="Rectangle 15"/>
          <p:cNvSpPr>
            <a:spLocks noChangeArrowheads="1"/>
          </p:cNvSpPr>
          <p:nvPr/>
        </p:nvSpPr>
        <p:spPr bwMode="auto">
          <a:xfrm>
            <a:off x="3581400" y="3810000"/>
            <a:ext cx="641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>
                <a:solidFill>
                  <a:srgbClr val="33CC33"/>
                </a:solidFill>
              </a:rPr>
              <a:t>10%</a:t>
            </a:r>
          </a:p>
        </p:txBody>
      </p:sp>
      <p:sp>
        <p:nvSpPr>
          <p:cNvPr id="13329" name="Rectangle 17"/>
          <p:cNvSpPr>
            <a:spLocks noChangeArrowheads="1"/>
          </p:cNvSpPr>
          <p:nvPr/>
        </p:nvSpPr>
        <p:spPr bwMode="auto">
          <a:xfrm>
            <a:off x="3429000" y="2743200"/>
            <a:ext cx="641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>
                <a:solidFill>
                  <a:srgbClr val="33CC33"/>
                </a:solidFill>
              </a:rPr>
              <a:t>25%</a:t>
            </a:r>
          </a:p>
        </p:txBody>
      </p:sp>
      <p:sp>
        <p:nvSpPr>
          <p:cNvPr id="13330" name="Text Box 18"/>
          <p:cNvSpPr txBox="1">
            <a:spLocks noChangeArrowheads="1"/>
          </p:cNvSpPr>
          <p:nvPr/>
        </p:nvSpPr>
        <p:spPr bwMode="auto">
          <a:xfrm>
            <a:off x="3429000" y="3124200"/>
            <a:ext cx="1066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rgbClr val="FF0000"/>
                </a:solidFill>
              </a:rPr>
              <a:t>Other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1371600" y="457200"/>
            <a:ext cx="670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Step 6: </a:t>
            </a:r>
            <a:r>
              <a:rPr lang="en-US" b="1">
                <a:solidFill>
                  <a:srgbClr val="6600FF"/>
                </a:solidFill>
              </a:rPr>
              <a:t>Title your circle graph.</a:t>
            </a:r>
          </a:p>
        </p:txBody>
      </p:sp>
      <p:sp>
        <p:nvSpPr>
          <p:cNvPr id="14339" name="Oval 3"/>
          <p:cNvSpPr>
            <a:spLocks noChangeArrowheads="1"/>
          </p:cNvSpPr>
          <p:nvPr/>
        </p:nvSpPr>
        <p:spPr bwMode="auto">
          <a:xfrm>
            <a:off x="3048000" y="2209800"/>
            <a:ext cx="3048000" cy="32004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4340" name="Line 4"/>
          <p:cNvSpPr>
            <a:spLocks noChangeShapeType="1"/>
          </p:cNvSpPr>
          <p:nvPr/>
        </p:nvSpPr>
        <p:spPr bwMode="auto">
          <a:xfrm flipV="1">
            <a:off x="4572000" y="22098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4341" name="Line 5"/>
          <p:cNvSpPr>
            <a:spLocks noChangeShapeType="1"/>
          </p:cNvSpPr>
          <p:nvPr/>
        </p:nvSpPr>
        <p:spPr bwMode="auto">
          <a:xfrm>
            <a:off x="4572000" y="3810000"/>
            <a:ext cx="1371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4800600" y="3048000"/>
            <a:ext cx="1371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rgbClr val="FF0000"/>
                </a:solidFill>
              </a:rPr>
              <a:t>Word Processing</a:t>
            </a:r>
          </a:p>
        </p:txBody>
      </p:sp>
      <p:sp>
        <p:nvSpPr>
          <p:cNvPr id="14343" name="Line 7"/>
          <p:cNvSpPr>
            <a:spLocks noChangeShapeType="1"/>
          </p:cNvSpPr>
          <p:nvPr/>
        </p:nvSpPr>
        <p:spPr bwMode="auto">
          <a:xfrm flipH="1">
            <a:off x="3429000" y="3810000"/>
            <a:ext cx="114300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3962400" y="4572000"/>
            <a:ext cx="152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rgbClr val="FF0000"/>
                </a:solidFill>
              </a:rPr>
              <a:t>Spreadsheets</a:t>
            </a:r>
          </a:p>
        </p:txBody>
      </p:sp>
      <p:sp>
        <p:nvSpPr>
          <p:cNvPr id="14345" name="Line 9"/>
          <p:cNvSpPr>
            <a:spLocks noChangeShapeType="1"/>
          </p:cNvSpPr>
          <p:nvPr/>
        </p:nvSpPr>
        <p:spPr bwMode="auto">
          <a:xfrm flipH="1">
            <a:off x="3048000" y="3810000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4346" name="Text Box 10"/>
          <p:cNvSpPr txBox="1">
            <a:spLocks noChangeArrowheads="1"/>
          </p:cNvSpPr>
          <p:nvPr/>
        </p:nvSpPr>
        <p:spPr bwMode="auto">
          <a:xfrm>
            <a:off x="2286000" y="4038600"/>
            <a:ext cx="1752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rgbClr val="FF0000"/>
                </a:solidFill>
              </a:rPr>
              <a:t>Internet access</a:t>
            </a:r>
          </a:p>
        </p:txBody>
      </p:sp>
      <p:sp>
        <p:nvSpPr>
          <p:cNvPr id="14347" name="Rectangle 11"/>
          <p:cNvSpPr>
            <a:spLocks noChangeArrowheads="1"/>
          </p:cNvSpPr>
          <p:nvPr/>
        </p:nvSpPr>
        <p:spPr bwMode="auto">
          <a:xfrm>
            <a:off x="5181600" y="3657600"/>
            <a:ext cx="641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>
                <a:solidFill>
                  <a:srgbClr val="33CC33"/>
                </a:solidFill>
              </a:rPr>
              <a:t>35%</a:t>
            </a:r>
          </a:p>
        </p:txBody>
      </p:sp>
      <p:sp>
        <p:nvSpPr>
          <p:cNvPr id="14348" name="Rectangle 12"/>
          <p:cNvSpPr>
            <a:spLocks noChangeArrowheads="1"/>
          </p:cNvSpPr>
          <p:nvPr/>
        </p:nvSpPr>
        <p:spPr bwMode="auto">
          <a:xfrm>
            <a:off x="4267200" y="4191000"/>
            <a:ext cx="641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>
                <a:solidFill>
                  <a:srgbClr val="33CC33"/>
                </a:solidFill>
              </a:rPr>
              <a:t>30%</a:t>
            </a:r>
          </a:p>
        </p:txBody>
      </p:sp>
      <p:sp>
        <p:nvSpPr>
          <p:cNvPr id="14349" name="Rectangle 13"/>
          <p:cNvSpPr>
            <a:spLocks noChangeArrowheads="1"/>
          </p:cNvSpPr>
          <p:nvPr/>
        </p:nvSpPr>
        <p:spPr bwMode="auto">
          <a:xfrm>
            <a:off x="3581400" y="3810000"/>
            <a:ext cx="641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>
                <a:solidFill>
                  <a:srgbClr val="33CC33"/>
                </a:solidFill>
              </a:rPr>
              <a:t>10%</a:t>
            </a:r>
          </a:p>
        </p:txBody>
      </p:sp>
      <p:sp>
        <p:nvSpPr>
          <p:cNvPr id="14350" name="Rectangle 14"/>
          <p:cNvSpPr>
            <a:spLocks noChangeArrowheads="1"/>
          </p:cNvSpPr>
          <p:nvPr/>
        </p:nvSpPr>
        <p:spPr bwMode="auto">
          <a:xfrm>
            <a:off x="3429000" y="2743200"/>
            <a:ext cx="641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>
                <a:solidFill>
                  <a:srgbClr val="33CC33"/>
                </a:solidFill>
              </a:rPr>
              <a:t>25%</a:t>
            </a:r>
          </a:p>
        </p:txBody>
      </p:sp>
      <p:sp>
        <p:nvSpPr>
          <p:cNvPr id="14351" name="Text Box 15"/>
          <p:cNvSpPr txBox="1">
            <a:spLocks noChangeArrowheads="1"/>
          </p:cNvSpPr>
          <p:nvPr/>
        </p:nvSpPr>
        <p:spPr bwMode="auto">
          <a:xfrm>
            <a:off x="3429000" y="3124200"/>
            <a:ext cx="1066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rgbClr val="FF0000"/>
                </a:solidFill>
              </a:rPr>
              <a:t>Other</a:t>
            </a:r>
          </a:p>
        </p:txBody>
      </p:sp>
      <p:sp>
        <p:nvSpPr>
          <p:cNvPr id="14352" name="Text Box 16"/>
          <p:cNvSpPr txBox="1">
            <a:spLocks noChangeArrowheads="1"/>
          </p:cNvSpPr>
          <p:nvPr/>
        </p:nvSpPr>
        <p:spPr bwMode="auto">
          <a:xfrm>
            <a:off x="3352800" y="1524000"/>
            <a:ext cx="3200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CC00CC"/>
                </a:solidFill>
              </a:rPr>
              <a:t>Computer Use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52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1600200" y="762000"/>
            <a:ext cx="281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Example 2</a:t>
            </a: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2133600" y="1676400"/>
            <a:ext cx="6324600" cy="210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Recently, in our afternoon tutoring we counted the candy colors in a 1 pound bag of M &amp; M’s.  We came up with the following data…</a:t>
            </a:r>
          </a:p>
          <a:p>
            <a:pPr>
              <a:spcBef>
                <a:spcPct val="50000"/>
              </a:spcBef>
            </a:pPr>
            <a:r>
              <a:rPr lang="en-US" b="1">
                <a:solidFill>
                  <a:srgbClr val="FF0000"/>
                </a:solidFill>
              </a:rPr>
              <a:t>red</a:t>
            </a:r>
            <a:r>
              <a:rPr lang="en-US"/>
              <a:t> = </a:t>
            </a:r>
            <a:r>
              <a:rPr lang="en-US" b="1"/>
              <a:t>109</a:t>
            </a:r>
            <a:r>
              <a:rPr lang="en-US"/>
              <a:t>     </a:t>
            </a:r>
            <a:r>
              <a:rPr lang="en-US" b="1">
                <a:solidFill>
                  <a:srgbClr val="6600FF"/>
                </a:solidFill>
              </a:rPr>
              <a:t>blue</a:t>
            </a:r>
            <a:r>
              <a:rPr lang="en-US"/>
              <a:t> = </a:t>
            </a:r>
            <a:r>
              <a:rPr lang="en-US" b="1"/>
              <a:t>51</a:t>
            </a:r>
            <a:r>
              <a:rPr lang="en-US"/>
              <a:t>  </a:t>
            </a:r>
            <a:r>
              <a:rPr lang="en-US" b="1">
                <a:solidFill>
                  <a:srgbClr val="33CC33"/>
                </a:solidFill>
              </a:rPr>
              <a:t>green</a:t>
            </a:r>
            <a:r>
              <a:rPr lang="en-US"/>
              <a:t> = </a:t>
            </a:r>
            <a:r>
              <a:rPr lang="en-US" b="1"/>
              <a:t>23</a:t>
            </a:r>
            <a:r>
              <a:rPr lang="en-US"/>
              <a:t>   </a:t>
            </a:r>
            <a:r>
              <a:rPr lang="en-US" b="1">
                <a:solidFill>
                  <a:srgbClr val="FFFF00"/>
                </a:solidFill>
              </a:rPr>
              <a:t>yellow</a:t>
            </a:r>
            <a:r>
              <a:rPr lang="en-US"/>
              <a:t> = </a:t>
            </a:r>
            <a:r>
              <a:rPr lang="en-US" b="1"/>
              <a:t>95</a:t>
            </a:r>
            <a:r>
              <a:rPr lang="en-US"/>
              <a:t>     </a:t>
            </a:r>
            <a:r>
              <a:rPr lang="en-US" b="1">
                <a:solidFill>
                  <a:srgbClr val="996600"/>
                </a:solidFill>
              </a:rPr>
              <a:t>brown</a:t>
            </a:r>
            <a:r>
              <a:rPr lang="en-US"/>
              <a:t> = </a:t>
            </a:r>
            <a:r>
              <a:rPr lang="en-US" b="1"/>
              <a:t>31</a:t>
            </a:r>
            <a:r>
              <a:rPr lang="en-US"/>
              <a:t>      </a:t>
            </a:r>
            <a:r>
              <a:rPr lang="en-US" b="1">
                <a:solidFill>
                  <a:srgbClr val="FF6600"/>
                </a:solidFill>
              </a:rPr>
              <a:t>orange</a:t>
            </a:r>
            <a:r>
              <a:rPr lang="en-US">
                <a:solidFill>
                  <a:srgbClr val="FF6600"/>
                </a:solidFill>
              </a:rPr>
              <a:t> </a:t>
            </a:r>
            <a:r>
              <a:rPr lang="en-US"/>
              <a:t>= </a:t>
            </a:r>
            <a:r>
              <a:rPr lang="en-US" b="1"/>
              <a:t>46    </a:t>
            </a:r>
            <a:r>
              <a:rPr lang="en-US" b="1">
                <a:solidFill>
                  <a:srgbClr val="CC00CC"/>
                </a:solidFill>
              </a:rPr>
              <a:t>purple</a:t>
            </a:r>
            <a:r>
              <a:rPr lang="en-US" b="1"/>
              <a:t> = 61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2057400" y="4800600"/>
            <a:ext cx="6477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CC00CC"/>
                </a:solidFill>
              </a:rPr>
              <a:t>Make a circle graph to show the percent of each color of the M &amp; M’s in the 1 pound bag.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1981200" y="2514600"/>
            <a:ext cx="5867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0000"/>
                </a:solidFill>
              </a:rPr>
              <a:t>What do we need to do first?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1676400" y="990600"/>
            <a:ext cx="5562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Step 1</a:t>
            </a:r>
            <a:r>
              <a:rPr lang="en-US"/>
              <a:t>: </a:t>
            </a:r>
            <a:r>
              <a:rPr lang="en-US" b="1">
                <a:solidFill>
                  <a:srgbClr val="6600FF"/>
                </a:solidFill>
              </a:rPr>
              <a:t>Organize the data in a table.</a:t>
            </a:r>
          </a:p>
        </p:txBody>
      </p:sp>
      <p:graphicFrame>
        <p:nvGraphicFramePr>
          <p:cNvPr id="17448" name="Group 40"/>
          <p:cNvGraphicFramePr>
            <a:graphicFrameLocks noGrp="1"/>
          </p:cNvGraphicFramePr>
          <p:nvPr/>
        </p:nvGraphicFramePr>
        <p:xfrm>
          <a:off x="1752600" y="2057400"/>
          <a:ext cx="6172200" cy="4343400"/>
        </p:xfrm>
        <a:graphic>
          <a:graphicData uri="http://schemas.openxmlformats.org/drawingml/2006/table">
            <a:tbl>
              <a:tblPr/>
              <a:tblGrid>
                <a:gridCol w="2006600"/>
                <a:gridCol w="1079500"/>
                <a:gridCol w="1235075"/>
                <a:gridCol w="1851025"/>
              </a:tblGrid>
              <a:tr h="698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Number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Percent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Angle Measure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0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Orange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Blue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Green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57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443" name="Line 35"/>
          <p:cNvSpPr>
            <a:spLocks noChangeShapeType="1"/>
          </p:cNvSpPr>
          <p:nvPr/>
        </p:nvSpPr>
        <p:spPr bwMode="auto">
          <a:xfrm>
            <a:off x="1752600" y="4876800"/>
            <a:ext cx="6172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7444" name="Line 36"/>
          <p:cNvSpPr>
            <a:spLocks noChangeShapeType="1"/>
          </p:cNvSpPr>
          <p:nvPr/>
        </p:nvSpPr>
        <p:spPr bwMode="auto">
          <a:xfrm flipV="1">
            <a:off x="1752600" y="5334000"/>
            <a:ext cx="6172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7445" name="Text Box 37"/>
          <p:cNvSpPr txBox="1">
            <a:spLocks noChangeArrowheads="1"/>
          </p:cNvSpPr>
          <p:nvPr/>
        </p:nvSpPr>
        <p:spPr bwMode="auto">
          <a:xfrm>
            <a:off x="1752600" y="4953000"/>
            <a:ext cx="12350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800" b="1"/>
              <a:t>Yellow</a:t>
            </a:r>
          </a:p>
        </p:txBody>
      </p:sp>
      <p:sp>
        <p:nvSpPr>
          <p:cNvPr id="17446" name="Text Box 38"/>
          <p:cNvSpPr txBox="1">
            <a:spLocks noChangeArrowheads="1"/>
          </p:cNvSpPr>
          <p:nvPr/>
        </p:nvSpPr>
        <p:spPr bwMode="auto">
          <a:xfrm>
            <a:off x="1752600" y="5486400"/>
            <a:ext cx="1295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/>
              <a:t>Brown</a:t>
            </a:r>
          </a:p>
        </p:txBody>
      </p:sp>
      <p:sp>
        <p:nvSpPr>
          <p:cNvPr id="17447" name="Rectangle 39"/>
          <p:cNvSpPr>
            <a:spLocks noGrp="1" noChangeArrowheads="1"/>
          </p:cNvSpPr>
          <p:nvPr>
            <p:ph type="title" idx="4294967295"/>
          </p:nvPr>
        </p:nvSpPr>
        <p:spPr>
          <a:xfrm>
            <a:off x="1173163" y="457200"/>
            <a:ext cx="74612" cy="152400"/>
          </a:xfrm>
        </p:spPr>
        <p:txBody>
          <a:bodyPr/>
          <a:lstStyle/>
          <a:p>
            <a:r>
              <a:rPr lang="en-US" sz="1800" b="1">
                <a:solidFill>
                  <a:schemeClr val="tx1"/>
                </a:solidFill>
              </a:rPr>
              <a:t/>
            </a:r>
            <a:br>
              <a:rPr lang="en-US" sz="1800" b="1">
                <a:solidFill>
                  <a:schemeClr val="tx1"/>
                </a:solidFill>
              </a:rPr>
            </a:br>
            <a:endParaRPr lang="en-US" sz="2800" b="1">
              <a:solidFill>
                <a:srgbClr val="FF0000"/>
              </a:solidFill>
            </a:endParaRPr>
          </a:p>
        </p:txBody>
      </p:sp>
      <p:sp>
        <p:nvSpPr>
          <p:cNvPr id="17449" name="Line 41"/>
          <p:cNvSpPr>
            <a:spLocks noChangeShapeType="1"/>
          </p:cNvSpPr>
          <p:nvPr/>
        </p:nvSpPr>
        <p:spPr bwMode="auto">
          <a:xfrm>
            <a:off x="1752600" y="5867400"/>
            <a:ext cx="6172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7450" name="Text Box 42"/>
          <p:cNvSpPr txBox="1">
            <a:spLocks noChangeArrowheads="1"/>
          </p:cNvSpPr>
          <p:nvPr/>
        </p:nvSpPr>
        <p:spPr bwMode="auto">
          <a:xfrm>
            <a:off x="1752600" y="5943600"/>
            <a:ext cx="1219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/>
              <a:t>Purple</a:t>
            </a:r>
          </a:p>
        </p:txBody>
      </p:sp>
      <p:sp>
        <p:nvSpPr>
          <p:cNvPr id="17451" name="Text Box 43"/>
          <p:cNvSpPr txBox="1">
            <a:spLocks noChangeArrowheads="1"/>
          </p:cNvSpPr>
          <p:nvPr/>
        </p:nvSpPr>
        <p:spPr bwMode="auto">
          <a:xfrm>
            <a:off x="3886200" y="28956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>
                <a:solidFill>
                  <a:srgbClr val="FF0000"/>
                </a:solidFill>
              </a:rPr>
              <a:t>46</a:t>
            </a:r>
          </a:p>
        </p:txBody>
      </p:sp>
      <p:sp>
        <p:nvSpPr>
          <p:cNvPr id="17454" name="Rectangle 46"/>
          <p:cNvSpPr>
            <a:spLocks noChangeArrowheads="1"/>
          </p:cNvSpPr>
          <p:nvPr/>
        </p:nvSpPr>
        <p:spPr bwMode="auto">
          <a:xfrm>
            <a:off x="3886200" y="3352800"/>
            <a:ext cx="412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>
                <a:solidFill>
                  <a:srgbClr val="FF0000"/>
                </a:solidFill>
              </a:rPr>
              <a:t>51</a:t>
            </a:r>
          </a:p>
        </p:txBody>
      </p:sp>
      <p:sp>
        <p:nvSpPr>
          <p:cNvPr id="17455" name="Rectangle 47"/>
          <p:cNvSpPr>
            <a:spLocks noChangeArrowheads="1"/>
          </p:cNvSpPr>
          <p:nvPr/>
        </p:nvSpPr>
        <p:spPr bwMode="auto">
          <a:xfrm>
            <a:off x="3886200" y="3886200"/>
            <a:ext cx="412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>
                <a:solidFill>
                  <a:srgbClr val="FF0000"/>
                </a:solidFill>
              </a:rPr>
              <a:t>23</a:t>
            </a:r>
          </a:p>
        </p:txBody>
      </p:sp>
      <p:sp>
        <p:nvSpPr>
          <p:cNvPr id="17456" name="Rectangle 48"/>
          <p:cNvSpPr>
            <a:spLocks noChangeArrowheads="1"/>
          </p:cNvSpPr>
          <p:nvPr/>
        </p:nvSpPr>
        <p:spPr bwMode="auto">
          <a:xfrm>
            <a:off x="3886200" y="4419600"/>
            <a:ext cx="527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>
                <a:solidFill>
                  <a:srgbClr val="FF0000"/>
                </a:solidFill>
              </a:rPr>
              <a:t>109</a:t>
            </a:r>
          </a:p>
        </p:txBody>
      </p:sp>
      <p:sp>
        <p:nvSpPr>
          <p:cNvPr id="17457" name="Rectangle 49"/>
          <p:cNvSpPr>
            <a:spLocks noChangeArrowheads="1"/>
          </p:cNvSpPr>
          <p:nvPr/>
        </p:nvSpPr>
        <p:spPr bwMode="auto">
          <a:xfrm>
            <a:off x="3886200" y="4953000"/>
            <a:ext cx="412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>
                <a:solidFill>
                  <a:srgbClr val="FF0000"/>
                </a:solidFill>
              </a:rPr>
              <a:t>95</a:t>
            </a:r>
          </a:p>
        </p:txBody>
      </p:sp>
      <p:sp>
        <p:nvSpPr>
          <p:cNvPr id="17458" name="Rectangle 50"/>
          <p:cNvSpPr>
            <a:spLocks noChangeArrowheads="1"/>
          </p:cNvSpPr>
          <p:nvPr/>
        </p:nvSpPr>
        <p:spPr bwMode="auto">
          <a:xfrm>
            <a:off x="3886200" y="5410200"/>
            <a:ext cx="412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>
                <a:solidFill>
                  <a:srgbClr val="FF0000"/>
                </a:solidFill>
              </a:rPr>
              <a:t>31</a:t>
            </a:r>
          </a:p>
        </p:txBody>
      </p:sp>
      <p:sp>
        <p:nvSpPr>
          <p:cNvPr id="17459" name="Rectangle 51"/>
          <p:cNvSpPr>
            <a:spLocks noChangeArrowheads="1"/>
          </p:cNvSpPr>
          <p:nvPr/>
        </p:nvSpPr>
        <p:spPr bwMode="auto">
          <a:xfrm>
            <a:off x="3886200" y="5943600"/>
            <a:ext cx="412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>
                <a:solidFill>
                  <a:srgbClr val="FF0000"/>
                </a:solidFill>
              </a:rPr>
              <a:t>61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4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4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4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4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4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4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4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4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autoUpdateAnimBg="0"/>
      <p:bldP spid="17451" grpId="0" autoUpdateAnimBg="0"/>
      <p:bldP spid="17454" grpId="0" autoUpdateAnimBg="0"/>
      <p:bldP spid="17455" grpId="0" autoUpdateAnimBg="0"/>
      <p:bldP spid="17456" grpId="0" autoUpdateAnimBg="0"/>
      <p:bldP spid="17457" grpId="0" autoUpdateAnimBg="0"/>
      <p:bldP spid="17458" grpId="0" autoUpdateAnimBg="0"/>
      <p:bldP spid="17459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508" name="Group 76"/>
          <p:cNvGraphicFramePr>
            <a:graphicFrameLocks noGrp="1"/>
          </p:cNvGraphicFramePr>
          <p:nvPr/>
        </p:nvGraphicFramePr>
        <p:xfrm>
          <a:off x="1676400" y="1295400"/>
          <a:ext cx="6172200" cy="4343400"/>
        </p:xfrm>
        <a:graphic>
          <a:graphicData uri="http://schemas.openxmlformats.org/drawingml/2006/table">
            <a:tbl>
              <a:tblPr/>
              <a:tblGrid>
                <a:gridCol w="2006600"/>
                <a:gridCol w="1079500"/>
                <a:gridCol w="1235075"/>
                <a:gridCol w="1851025"/>
              </a:tblGrid>
              <a:tr h="698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Number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Percent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Angle Measure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0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Orange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Blue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Green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57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8540" name="Line 108"/>
          <p:cNvSpPr>
            <a:spLocks noChangeShapeType="1"/>
          </p:cNvSpPr>
          <p:nvPr/>
        </p:nvSpPr>
        <p:spPr bwMode="auto">
          <a:xfrm>
            <a:off x="1676400" y="4114800"/>
            <a:ext cx="6172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8541" name="Line 109"/>
          <p:cNvSpPr>
            <a:spLocks noChangeShapeType="1"/>
          </p:cNvSpPr>
          <p:nvPr/>
        </p:nvSpPr>
        <p:spPr bwMode="auto">
          <a:xfrm flipV="1">
            <a:off x="1676400" y="4572000"/>
            <a:ext cx="6172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8542" name="Text Box 110"/>
          <p:cNvSpPr txBox="1">
            <a:spLocks noChangeArrowheads="1"/>
          </p:cNvSpPr>
          <p:nvPr/>
        </p:nvSpPr>
        <p:spPr bwMode="auto">
          <a:xfrm>
            <a:off x="1676400" y="4191000"/>
            <a:ext cx="12350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800" b="1"/>
              <a:t>Yellow</a:t>
            </a:r>
          </a:p>
        </p:txBody>
      </p:sp>
      <p:sp>
        <p:nvSpPr>
          <p:cNvPr id="18543" name="Text Box 111"/>
          <p:cNvSpPr txBox="1">
            <a:spLocks noChangeArrowheads="1"/>
          </p:cNvSpPr>
          <p:nvPr/>
        </p:nvSpPr>
        <p:spPr bwMode="auto">
          <a:xfrm>
            <a:off x="1676400" y="4724400"/>
            <a:ext cx="1295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/>
              <a:t>Brown</a:t>
            </a:r>
          </a:p>
        </p:txBody>
      </p:sp>
      <p:sp>
        <p:nvSpPr>
          <p:cNvPr id="18544" name="Line 112"/>
          <p:cNvSpPr>
            <a:spLocks noChangeShapeType="1"/>
          </p:cNvSpPr>
          <p:nvPr/>
        </p:nvSpPr>
        <p:spPr bwMode="auto">
          <a:xfrm>
            <a:off x="1676400" y="5105400"/>
            <a:ext cx="6172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8545" name="Text Box 113"/>
          <p:cNvSpPr txBox="1">
            <a:spLocks noChangeArrowheads="1"/>
          </p:cNvSpPr>
          <p:nvPr/>
        </p:nvSpPr>
        <p:spPr bwMode="auto">
          <a:xfrm>
            <a:off x="1676400" y="5181600"/>
            <a:ext cx="1219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/>
              <a:t>Purple</a:t>
            </a:r>
          </a:p>
        </p:txBody>
      </p:sp>
      <p:sp>
        <p:nvSpPr>
          <p:cNvPr id="18546" name="Text Box 114"/>
          <p:cNvSpPr txBox="1">
            <a:spLocks noChangeArrowheads="1"/>
          </p:cNvSpPr>
          <p:nvPr/>
        </p:nvSpPr>
        <p:spPr bwMode="auto">
          <a:xfrm>
            <a:off x="3810000" y="21336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/>
              <a:t>46</a:t>
            </a:r>
          </a:p>
        </p:txBody>
      </p:sp>
      <p:sp>
        <p:nvSpPr>
          <p:cNvPr id="18547" name="Rectangle 115"/>
          <p:cNvSpPr>
            <a:spLocks noChangeArrowheads="1"/>
          </p:cNvSpPr>
          <p:nvPr/>
        </p:nvSpPr>
        <p:spPr bwMode="auto">
          <a:xfrm>
            <a:off x="3810000" y="2590800"/>
            <a:ext cx="412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/>
              <a:t>51</a:t>
            </a:r>
          </a:p>
        </p:txBody>
      </p:sp>
      <p:sp>
        <p:nvSpPr>
          <p:cNvPr id="18548" name="Rectangle 116"/>
          <p:cNvSpPr>
            <a:spLocks noChangeArrowheads="1"/>
          </p:cNvSpPr>
          <p:nvPr/>
        </p:nvSpPr>
        <p:spPr bwMode="auto">
          <a:xfrm>
            <a:off x="3810000" y="3124200"/>
            <a:ext cx="412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/>
              <a:t>23</a:t>
            </a:r>
          </a:p>
        </p:txBody>
      </p:sp>
      <p:sp>
        <p:nvSpPr>
          <p:cNvPr id="18549" name="Rectangle 117"/>
          <p:cNvSpPr>
            <a:spLocks noChangeArrowheads="1"/>
          </p:cNvSpPr>
          <p:nvPr/>
        </p:nvSpPr>
        <p:spPr bwMode="auto">
          <a:xfrm>
            <a:off x="3810000" y="3657600"/>
            <a:ext cx="527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/>
              <a:t>109</a:t>
            </a:r>
          </a:p>
        </p:txBody>
      </p:sp>
      <p:sp>
        <p:nvSpPr>
          <p:cNvPr id="18550" name="Rectangle 118"/>
          <p:cNvSpPr>
            <a:spLocks noChangeArrowheads="1"/>
          </p:cNvSpPr>
          <p:nvPr/>
        </p:nvSpPr>
        <p:spPr bwMode="auto">
          <a:xfrm>
            <a:off x="3810000" y="4191000"/>
            <a:ext cx="412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/>
              <a:t>95</a:t>
            </a:r>
          </a:p>
        </p:txBody>
      </p:sp>
      <p:sp>
        <p:nvSpPr>
          <p:cNvPr id="18551" name="Rectangle 119"/>
          <p:cNvSpPr>
            <a:spLocks noChangeArrowheads="1"/>
          </p:cNvSpPr>
          <p:nvPr/>
        </p:nvSpPr>
        <p:spPr bwMode="auto">
          <a:xfrm>
            <a:off x="3810000" y="4648200"/>
            <a:ext cx="412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/>
              <a:t>31</a:t>
            </a:r>
          </a:p>
        </p:txBody>
      </p:sp>
      <p:sp>
        <p:nvSpPr>
          <p:cNvPr id="18552" name="Rectangle 120"/>
          <p:cNvSpPr>
            <a:spLocks noChangeArrowheads="1"/>
          </p:cNvSpPr>
          <p:nvPr/>
        </p:nvSpPr>
        <p:spPr bwMode="auto">
          <a:xfrm>
            <a:off x="3810000" y="5181600"/>
            <a:ext cx="412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/>
              <a:t>61</a:t>
            </a:r>
          </a:p>
        </p:txBody>
      </p:sp>
      <p:sp>
        <p:nvSpPr>
          <p:cNvPr id="18553" name="Text Box 121"/>
          <p:cNvSpPr txBox="1">
            <a:spLocks noChangeArrowheads="1"/>
          </p:cNvSpPr>
          <p:nvPr/>
        </p:nvSpPr>
        <p:spPr bwMode="auto">
          <a:xfrm>
            <a:off x="4876800" y="2057400"/>
            <a:ext cx="838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>
                <a:solidFill>
                  <a:srgbClr val="FF0000"/>
                </a:solidFill>
              </a:rPr>
              <a:t>11</a:t>
            </a:r>
            <a:r>
              <a:rPr lang="en-US" sz="1800" b="1"/>
              <a:t> %</a:t>
            </a:r>
          </a:p>
        </p:txBody>
      </p:sp>
      <p:sp>
        <p:nvSpPr>
          <p:cNvPr id="18554" name="Rectangle 122"/>
          <p:cNvSpPr>
            <a:spLocks noChangeArrowheads="1"/>
          </p:cNvSpPr>
          <p:nvPr/>
        </p:nvSpPr>
        <p:spPr bwMode="auto">
          <a:xfrm>
            <a:off x="4876800" y="2590800"/>
            <a:ext cx="6985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rgbClr val="FF0000"/>
                </a:solidFill>
              </a:rPr>
              <a:t>12</a:t>
            </a:r>
            <a:r>
              <a:rPr lang="en-US" sz="1800" b="1"/>
              <a:t> %</a:t>
            </a:r>
          </a:p>
        </p:txBody>
      </p:sp>
      <p:sp>
        <p:nvSpPr>
          <p:cNvPr id="18555" name="Rectangle 123"/>
          <p:cNvSpPr>
            <a:spLocks noChangeArrowheads="1"/>
          </p:cNvSpPr>
          <p:nvPr/>
        </p:nvSpPr>
        <p:spPr bwMode="auto">
          <a:xfrm>
            <a:off x="4876800" y="3124200"/>
            <a:ext cx="641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rgbClr val="FF0000"/>
                </a:solidFill>
              </a:rPr>
              <a:t> 6</a:t>
            </a:r>
            <a:r>
              <a:rPr lang="en-US" sz="1800" b="1"/>
              <a:t> %</a:t>
            </a:r>
          </a:p>
        </p:txBody>
      </p:sp>
      <p:sp>
        <p:nvSpPr>
          <p:cNvPr id="18556" name="Rectangle 124"/>
          <p:cNvSpPr>
            <a:spLocks noChangeArrowheads="1"/>
          </p:cNvSpPr>
          <p:nvPr/>
        </p:nvSpPr>
        <p:spPr bwMode="auto">
          <a:xfrm>
            <a:off x="4876800" y="3657600"/>
            <a:ext cx="6985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rgbClr val="FF0000"/>
                </a:solidFill>
              </a:rPr>
              <a:t>26</a:t>
            </a:r>
            <a:r>
              <a:rPr lang="en-US" sz="1800" b="1"/>
              <a:t> %</a:t>
            </a:r>
          </a:p>
        </p:txBody>
      </p:sp>
      <p:sp>
        <p:nvSpPr>
          <p:cNvPr id="18557" name="Rectangle 125"/>
          <p:cNvSpPr>
            <a:spLocks noChangeArrowheads="1"/>
          </p:cNvSpPr>
          <p:nvPr/>
        </p:nvSpPr>
        <p:spPr bwMode="auto">
          <a:xfrm>
            <a:off x="4876800" y="4191000"/>
            <a:ext cx="6985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rgbClr val="FF0000"/>
                </a:solidFill>
              </a:rPr>
              <a:t>23</a:t>
            </a:r>
            <a:r>
              <a:rPr lang="en-US" sz="1800" b="1"/>
              <a:t> %</a:t>
            </a:r>
          </a:p>
        </p:txBody>
      </p:sp>
      <p:sp>
        <p:nvSpPr>
          <p:cNvPr id="18558" name="Rectangle 126"/>
          <p:cNvSpPr>
            <a:spLocks noChangeArrowheads="1"/>
          </p:cNvSpPr>
          <p:nvPr/>
        </p:nvSpPr>
        <p:spPr bwMode="auto">
          <a:xfrm>
            <a:off x="4876800" y="4648200"/>
            <a:ext cx="641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rgbClr val="FF0000"/>
                </a:solidFill>
              </a:rPr>
              <a:t> 8</a:t>
            </a:r>
            <a:r>
              <a:rPr lang="en-US" sz="1800" b="1"/>
              <a:t> %</a:t>
            </a:r>
          </a:p>
        </p:txBody>
      </p:sp>
      <p:sp>
        <p:nvSpPr>
          <p:cNvPr id="18559" name="Rectangle 127"/>
          <p:cNvSpPr>
            <a:spLocks noChangeArrowheads="1"/>
          </p:cNvSpPr>
          <p:nvPr/>
        </p:nvSpPr>
        <p:spPr bwMode="auto">
          <a:xfrm>
            <a:off x="4876800" y="5181600"/>
            <a:ext cx="6985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rgbClr val="FF0000"/>
                </a:solidFill>
              </a:rPr>
              <a:t>15</a:t>
            </a:r>
            <a:r>
              <a:rPr lang="en-US" sz="1800" b="1">
                <a:solidFill>
                  <a:srgbClr val="6600FF"/>
                </a:solidFill>
              </a:rPr>
              <a:t> </a:t>
            </a:r>
            <a:r>
              <a:rPr lang="en-US" sz="1800" b="1"/>
              <a:t>%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5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5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553" grpId="0" autoUpdateAnimBg="0"/>
      <p:bldP spid="18554" grpId="0" autoUpdateAnimBg="0"/>
      <p:bldP spid="18555" grpId="0" autoUpdateAnimBg="0"/>
      <p:bldP spid="18556" grpId="0" autoUpdateAnimBg="0"/>
      <p:bldP spid="18557" grpId="0" autoUpdateAnimBg="0"/>
      <p:bldP spid="18558" grpId="0" autoUpdateAnimBg="0"/>
      <p:bldP spid="18559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532" name="Group 76"/>
          <p:cNvGraphicFramePr>
            <a:graphicFrameLocks noGrp="1"/>
          </p:cNvGraphicFramePr>
          <p:nvPr/>
        </p:nvGraphicFramePr>
        <p:xfrm>
          <a:off x="1676400" y="1295400"/>
          <a:ext cx="6172200" cy="4343400"/>
        </p:xfrm>
        <a:graphic>
          <a:graphicData uri="http://schemas.openxmlformats.org/drawingml/2006/table">
            <a:tbl>
              <a:tblPr/>
              <a:tblGrid>
                <a:gridCol w="2006600"/>
                <a:gridCol w="1079500"/>
                <a:gridCol w="1235075"/>
                <a:gridCol w="1851025"/>
              </a:tblGrid>
              <a:tr h="698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Number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Percent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Angle Measure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0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Orange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Blue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Green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57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564" name="Line 108"/>
          <p:cNvSpPr>
            <a:spLocks noChangeShapeType="1"/>
          </p:cNvSpPr>
          <p:nvPr/>
        </p:nvSpPr>
        <p:spPr bwMode="auto">
          <a:xfrm>
            <a:off x="1676400" y="4114800"/>
            <a:ext cx="6172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9565" name="Line 109"/>
          <p:cNvSpPr>
            <a:spLocks noChangeShapeType="1"/>
          </p:cNvSpPr>
          <p:nvPr/>
        </p:nvSpPr>
        <p:spPr bwMode="auto">
          <a:xfrm flipV="1">
            <a:off x="1676400" y="4572000"/>
            <a:ext cx="6172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9566" name="Text Box 110"/>
          <p:cNvSpPr txBox="1">
            <a:spLocks noChangeArrowheads="1"/>
          </p:cNvSpPr>
          <p:nvPr/>
        </p:nvSpPr>
        <p:spPr bwMode="auto">
          <a:xfrm>
            <a:off x="1676400" y="4191000"/>
            <a:ext cx="12350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800" b="1"/>
              <a:t>Yellow</a:t>
            </a:r>
          </a:p>
        </p:txBody>
      </p:sp>
      <p:sp>
        <p:nvSpPr>
          <p:cNvPr id="19567" name="Text Box 111"/>
          <p:cNvSpPr txBox="1">
            <a:spLocks noChangeArrowheads="1"/>
          </p:cNvSpPr>
          <p:nvPr/>
        </p:nvSpPr>
        <p:spPr bwMode="auto">
          <a:xfrm>
            <a:off x="1676400" y="4724400"/>
            <a:ext cx="1295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/>
              <a:t>Brown</a:t>
            </a:r>
          </a:p>
        </p:txBody>
      </p:sp>
      <p:sp>
        <p:nvSpPr>
          <p:cNvPr id="19568" name="Line 112"/>
          <p:cNvSpPr>
            <a:spLocks noChangeShapeType="1"/>
          </p:cNvSpPr>
          <p:nvPr/>
        </p:nvSpPr>
        <p:spPr bwMode="auto">
          <a:xfrm>
            <a:off x="1676400" y="5105400"/>
            <a:ext cx="6172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9569" name="Text Box 113"/>
          <p:cNvSpPr txBox="1">
            <a:spLocks noChangeArrowheads="1"/>
          </p:cNvSpPr>
          <p:nvPr/>
        </p:nvSpPr>
        <p:spPr bwMode="auto">
          <a:xfrm>
            <a:off x="1676400" y="5181600"/>
            <a:ext cx="1219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/>
              <a:t>Purple</a:t>
            </a:r>
          </a:p>
        </p:txBody>
      </p:sp>
      <p:sp>
        <p:nvSpPr>
          <p:cNvPr id="19570" name="Text Box 114"/>
          <p:cNvSpPr txBox="1">
            <a:spLocks noChangeArrowheads="1"/>
          </p:cNvSpPr>
          <p:nvPr/>
        </p:nvSpPr>
        <p:spPr bwMode="auto">
          <a:xfrm>
            <a:off x="3810000" y="21336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/>
              <a:t>46</a:t>
            </a:r>
          </a:p>
        </p:txBody>
      </p:sp>
      <p:sp>
        <p:nvSpPr>
          <p:cNvPr id="19571" name="Rectangle 115"/>
          <p:cNvSpPr>
            <a:spLocks noChangeArrowheads="1"/>
          </p:cNvSpPr>
          <p:nvPr/>
        </p:nvSpPr>
        <p:spPr bwMode="auto">
          <a:xfrm>
            <a:off x="3810000" y="2590800"/>
            <a:ext cx="412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/>
              <a:t>51</a:t>
            </a:r>
          </a:p>
        </p:txBody>
      </p:sp>
      <p:sp>
        <p:nvSpPr>
          <p:cNvPr id="19572" name="Rectangle 116"/>
          <p:cNvSpPr>
            <a:spLocks noChangeArrowheads="1"/>
          </p:cNvSpPr>
          <p:nvPr/>
        </p:nvSpPr>
        <p:spPr bwMode="auto">
          <a:xfrm>
            <a:off x="3810000" y="3124200"/>
            <a:ext cx="412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/>
              <a:t>23</a:t>
            </a:r>
          </a:p>
        </p:txBody>
      </p:sp>
      <p:sp>
        <p:nvSpPr>
          <p:cNvPr id="19573" name="Rectangle 117"/>
          <p:cNvSpPr>
            <a:spLocks noChangeArrowheads="1"/>
          </p:cNvSpPr>
          <p:nvPr/>
        </p:nvSpPr>
        <p:spPr bwMode="auto">
          <a:xfrm>
            <a:off x="3810000" y="3657600"/>
            <a:ext cx="527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/>
              <a:t>109</a:t>
            </a:r>
          </a:p>
        </p:txBody>
      </p:sp>
      <p:sp>
        <p:nvSpPr>
          <p:cNvPr id="19574" name="Rectangle 118"/>
          <p:cNvSpPr>
            <a:spLocks noChangeArrowheads="1"/>
          </p:cNvSpPr>
          <p:nvPr/>
        </p:nvSpPr>
        <p:spPr bwMode="auto">
          <a:xfrm>
            <a:off x="3810000" y="4191000"/>
            <a:ext cx="412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/>
              <a:t>95</a:t>
            </a:r>
          </a:p>
        </p:txBody>
      </p:sp>
      <p:sp>
        <p:nvSpPr>
          <p:cNvPr id="19575" name="Rectangle 119"/>
          <p:cNvSpPr>
            <a:spLocks noChangeArrowheads="1"/>
          </p:cNvSpPr>
          <p:nvPr/>
        </p:nvSpPr>
        <p:spPr bwMode="auto">
          <a:xfrm>
            <a:off x="3810000" y="4648200"/>
            <a:ext cx="412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/>
              <a:t>31</a:t>
            </a:r>
          </a:p>
        </p:txBody>
      </p:sp>
      <p:sp>
        <p:nvSpPr>
          <p:cNvPr id="19576" name="Rectangle 120"/>
          <p:cNvSpPr>
            <a:spLocks noChangeArrowheads="1"/>
          </p:cNvSpPr>
          <p:nvPr/>
        </p:nvSpPr>
        <p:spPr bwMode="auto">
          <a:xfrm>
            <a:off x="3810000" y="5181600"/>
            <a:ext cx="412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/>
              <a:t>61</a:t>
            </a:r>
          </a:p>
        </p:txBody>
      </p:sp>
      <p:sp>
        <p:nvSpPr>
          <p:cNvPr id="19577" name="Text Box 121"/>
          <p:cNvSpPr txBox="1">
            <a:spLocks noChangeArrowheads="1"/>
          </p:cNvSpPr>
          <p:nvPr/>
        </p:nvSpPr>
        <p:spPr bwMode="auto">
          <a:xfrm>
            <a:off x="4876800" y="2057400"/>
            <a:ext cx="838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/>
              <a:t>11 %</a:t>
            </a:r>
          </a:p>
        </p:txBody>
      </p:sp>
      <p:sp>
        <p:nvSpPr>
          <p:cNvPr id="19578" name="Rectangle 122"/>
          <p:cNvSpPr>
            <a:spLocks noChangeArrowheads="1"/>
          </p:cNvSpPr>
          <p:nvPr/>
        </p:nvSpPr>
        <p:spPr bwMode="auto">
          <a:xfrm>
            <a:off x="4876800" y="2590800"/>
            <a:ext cx="6985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b="1"/>
              <a:t>12 %</a:t>
            </a:r>
          </a:p>
        </p:txBody>
      </p:sp>
      <p:sp>
        <p:nvSpPr>
          <p:cNvPr id="19579" name="Rectangle 123"/>
          <p:cNvSpPr>
            <a:spLocks noChangeArrowheads="1"/>
          </p:cNvSpPr>
          <p:nvPr/>
        </p:nvSpPr>
        <p:spPr bwMode="auto">
          <a:xfrm>
            <a:off x="4876800" y="3124200"/>
            <a:ext cx="641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b="1"/>
              <a:t> 6 %</a:t>
            </a:r>
          </a:p>
        </p:txBody>
      </p:sp>
      <p:sp>
        <p:nvSpPr>
          <p:cNvPr id="19580" name="Rectangle 124"/>
          <p:cNvSpPr>
            <a:spLocks noChangeArrowheads="1"/>
          </p:cNvSpPr>
          <p:nvPr/>
        </p:nvSpPr>
        <p:spPr bwMode="auto">
          <a:xfrm>
            <a:off x="4876800" y="3657600"/>
            <a:ext cx="6985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b="1"/>
              <a:t>26 %</a:t>
            </a:r>
          </a:p>
        </p:txBody>
      </p:sp>
      <p:sp>
        <p:nvSpPr>
          <p:cNvPr id="19581" name="Rectangle 125"/>
          <p:cNvSpPr>
            <a:spLocks noChangeArrowheads="1"/>
          </p:cNvSpPr>
          <p:nvPr/>
        </p:nvSpPr>
        <p:spPr bwMode="auto">
          <a:xfrm>
            <a:off x="4876800" y="4191000"/>
            <a:ext cx="6985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b="1"/>
              <a:t>23 %</a:t>
            </a:r>
          </a:p>
        </p:txBody>
      </p:sp>
      <p:sp>
        <p:nvSpPr>
          <p:cNvPr id="19582" name="Rectangle 126"/>
          <p:cNvSpPr>
            <a:spLocks noChangeArrowheads="1"/>
          </p:cNvSpPr>
          <p:nvPr/>
        </p:nvSpPr>
        <p:spPr bwMode="auto">
          <a:xfrm>
            <a:off x="4876800" y="4648200"/>
            <a:ext cx="641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b="1"/>
              <a:t> 8 %</a:t>
            </a:r>
          </a:p>
        </p:txBody>
      </p:sp>
      <p:sp>
        <p:nvSpPr>
          <p:cNvPr id="19583" name="Rectangle 127"/>
          <p:cNvSpPr>
            <a:spLocks noChangeArrowheads="1"/>
          </p:cNvSpPr>
          <p:nvPr/>
        </p:nvSpPr>
        <p:spPr bwMode="auto">
          <a:xfrm>
            <a:off x="4876800" y="5181600"/>
            <a:ext cx="6985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b="1"/>
              <a:t>15 %</a:t>
            </a:r>
          </a:p>
        </p:txBody>
      </p:sp>
      <p:sp>
        <p:nvSpPr>
          <p:cNvPr id="19584" name="Text Box 128"/>
          <p:cNvSpPr txBox="1">
            <a:spLocks noChangeArrowheads="1"/>
          </p:cNvSpPr>
          <p:nvPr/>
        </p:nvSpPr>
        <p:spPr bwMode="auto">
          <a:xfrm>
            <a:off x="6096000" y="2057400"/>
            <a:ext cx="60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>
                <a:solidFill>
                  <a:srgbClr val="FF0000"/>
                </a:solidFill>
              </a:rPr>
              <a:t>40</a:t>
            </a:r>
            <a:r>
              <a:rPr lang="en-US" sz="1800" b="1">
                <a:solidFill>
                  <a:srgbClr val="FF0000"/>
                </a:solidFill>
                <a:cs typeface="Times New Roman" charset="0"/>
              </a:rPr>
              <a:t>º</a:t>
            </a:r>
            <a:endParaRPr lang="en-US" sz="1800" b="1">
              <a:solidFill>
                <a:srgbClr val="FF0000"/>
              </a:solidFill>
            </a:endParaRPr>
          </a:p>
        </p:txBody>
      </p:sp>
      <p:sp>
        <p:nvSpPr>
          <p:cNvPr id="19585" name="Rectangle 129"/>
          <p:cNvSpPr>
            <a:spLocks noChangeArrowheads="1"/>
          </p:cNvSpPr>
          <p:nvPr/>
        </p:nvSpPr>
        <p:spPr bwMode="auto">
          <a:xfrm>
            <a:off x="6096000" y="2590800"/>
            <a:ext cx="488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>
                <a:solidFill>
                  <a:srgbClr val="FF0000"/>
                </a:solidFill>
              </a:rPr>
              <a:t>43</a:t>
            </a:r>
            <a:r>
              <a:rPr lang="en-US" sz="1800" b="1">
                <a:solidFill>
                  <a:srgbClr val="FF0000"/>
                </a:solidFill>
                <a:cs typeface="Times New Roman" charset="0"/>
              </a:rPr>
              <a:t>º</a:t>
            </a:r>
          </a:p>
        </p:txBody>
      </p:sp>
      <p:sp>
        <p:nvSpPr>
          <p:cNvPr id="19586" name="Rectangle 130"/>
          <p:cNvSpPr>
            <a:spLocks noChangeArrowheads="1"/>
          </p:cNvSpPr>
          <p:nvPr/>
        </p:nvSpPr>
        <p:spPr bwMode="auto">
          <a:xfrm>
            <a:off x="6096000" y="3124200"/>
            <a:ext cx="488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>
                <a:solidFill>
                  <a:srgbClr val="FF0000"/>
                </a:solidFill>
              </a:rPr>
              <a:t>22</a:t>
            </a:r>
            <a:r>
              <a:rPr lang="en-US" sz="1800" b="1">
                <a:solidFill>
                  <a:srgbClr val="FF0000"/>
                </a:solidFill>
                <a:cs typeface="Times New Roman" charset="0"/>
              </a:rPr>
              <a:t>º</a:t>
            </a:r>
          </a:p>
        </p:txBody>
      </p:sp>
      <p:sp>
        <p:nvSpPr>
          <p:cNvPr id="19587" name="Rectangle 131"/>
          <p:cNvSpPr>
            <a:spLocks noChangeArrowheads="1"/>
          </p:cNvSpPr>
          <p:nvPr/>
        </p:nvSpPr>
        <p:spPr bwMode="auto">
          <a:xfrm>
            <a:off x="6096000" y="3657600"/>
            <a:ext cx="488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>
                <a:solidFill>
                  <a:srgbClr val="FF0000"/>
                </a:solidFill>
              </a:rPr>
              <a:t>94</a:t>
            </a:r>
            <a:r>
              <a:rPr lang="en-US" sz="1800" b="1">
                <a:solidFill>
                  <a:srgbClr val="FF0000"/>
                </a:solidFill>
                <a:cs typeface="Times New Roman" charset="0"/>
              </a:rPr>
              <a:t>º</a:t>
            </a:r>
          </a:p>
        </p:txBody>
      </p:sp>
      <p:sp>
        <p:nvSpPr>
          <p:cNvPr id="19588" name="Rectangle 132"/>
          <p:cNvSpPr>
            <a:spLocks noChangeArrowheads="1"/>
          </p:cNvSpPr>
          <p:nvPr/>
        </p:nvSpPr>
        <p:spPr bwMode="auto">
          <a:xfrm>
            <a:off x="6096000" y="4191000"/>
            <a:ext cx="488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>
                <a:solidFill>
                  <a:srgbClr val="FF0000"/>
                </a:solidFill>
              </a:rPr>
              <a:t>83</a:t>
            </a:r>
            <a:r>
              <a:rPr lang="en-US" sz="1800" b="1">
                <a:solidFill>
                  <a:srgbClr val="FF0000"/>
                </a:solidFill>
                <a:cs typeface="Times New Roman" charset="0"/>
              </a:rPr>
              <a:t>º</a:t>
            </a:r>
          </a:p>
        </p:txBody>
      </p:sp>
      <p:sp>
        <p:nvSpPr>
          <p:cNvPr id="19589" name="Rectangle 133"/>
          <p:cNvSpPr>
            <a:spLocks noChangeArrowheads="1"/>
          </p:cNvSpPr>
          <p:nvPr/>
        </p:nvSpPr>
        <p:spPr bwMode="auto">
          <a:xfrm>
            <a:off x="6096000" y="4648200"/>
            <a:ext cx="488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>
                <a:solidFill>
                  <a:srgbClr val="FF0000"/>
                </a:solidFill>
              </a:rPr>
              <a:t>29</a:t>
            </a:r>
            <a:r>
              <a:rPr lang="en-US" sz="1800" b="1">
                <a:solidFill>
                  <a:srgbClr val="FF0000"/>
                </a:solidFill>
                <a:cs typeface="Times New Roman" charset="0"/>
              </a:rPr>
              <a:t>º</a:t>
            </a:r>
          </a:p>
        </p:txBody>
      </p:sp>
      <p:sp>
        <p:nvSpPr>
          <p:cNvPr id="19590" name="Rectangle 134"/>
          <p:cNvSpPr>
            <a:spLocks noChangeArrowheads="1"/>
          </p:cNvSpPr>
          <p:nvPr/>
        </p:nvSpPr>
        <p:spPr bwMode="auto">
          <a:xfrm>
            <a:off x="6096000" y="5181600"/>
            <a:ext cx="488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>
                <a:solidFill>
                  <a:srgbClr val="FF0000"/>
                </a:solidFill>
              </a:rPr>
              <a:t>54</a:t>
            </a:r>
            <a:r>
              <a:rPr lang="en-US" sz="1800" b="1">
                <a:solidFill>
                  <a:srgbClr val="FF0000"/>
                </a:solidFill>
                <a:cs typeface="Times New Roman" charset="0"/>
              </a:rPr>
              <a:t>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5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5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5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5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5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5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5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5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5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5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5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5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84" grpId="0" autoUpdateAnimBg="0"/>
      <p:bldP spid="19585" grpId="0" autoUpdateAnimBg="0"/>
      <p:bldP spid="19586" grpId="0" autoUpdateAnimBg="0"/>
      <p:bldP spid="19587" grpId="0" autoUpdateAnimBg="0"/>
      <p:bldP spid="19588" grpId="0" autoUpdateAnimBg="0"/>
      <p:bldP spid="19589" grpId="0" autoUpdateAnimBg="0"/>
      <p:bldP spid="19590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1676400" y="2514600"/>
            <a:ext cx="62484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0000"/>
                </a:solidFill>
              </a:rPr>
              <a:t>After I organized my data in a table, what should I do next?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2362200" y="685800"/>
            <a:ext cx="4800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/>
              <a:t>Make your circle graph.</a:t>
            </a:r>
          </a:p>
        </p:txBody>
      </p:sp>
      <p:sp>
        <p:nvSpPr>
          <p:cNvPr id="22531" name="Oval 3"/>
          <p:cNvSpPr>
            <a:spLocks noChangeArrowheads="1"/>
          </p:cNvSpPr>
          <p:nvPr/>
        </p:nvSpPr>
        <p:spPr bwMode="auto">
          <a:xfrm>
            <a:off x="3048000" y="2362200"/>
            <a:ext cx="3200400" cy="32766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4495800" y="3657600"/>
            <a:ext cx="228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1371600" y="685800"/>
            <a:ext cx="4419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/>
              <a:t>Example 1</a:t>
            </a: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1371600" y="2209800"/>
            <a:ext cx="6934200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A software company asked 60 owners what they use their computers for most.  Of these owners, 21 said word processing, 18 said spreadsheets, 6 said Internet access, and 15 had other responses.  </a:t>
            </a:r>
            <a:r>
              <a:rPr lang="en-US" sz="2800" b="1" u="sng">
                <a:solidFill>
                  <a:srgbClr val="6600FF"/>
                </a:solidFill>
              </a:rPr>
              <a:t>Use a circle graph to display these results.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1219200" y="1676400"/>
            <a:ext cx="7543800" cy="277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FF0066"/>
                </a:solidFill>
              </a:rPr>
              <a:t>Complete this circle graph for homework.</a:t>
            </a:r>
          </a:p>
          <a:p>
            <a:pPr algn="ctr">
              <a:spcBef>
                <a:spcPct val="50000"/>
              </a:spcBef>
            </a:pPr>
            <a:r>
              <a:rPr lang="en-US" sz="3200" b="1">
                <a:solidFill>
                  <a:srgbClr val="FF0066"/>
                </a:solidFill>
              </a:rPr>
              <a:t>&amp;</a:t>
            </a:r>
          </a:p>
          <a:p>
            <a:pPr algn="ctr">
              <a:spcBef>
                <a:spcPct val="50000"/>
              </a:spcBef>
            </a:pPr>
            <a:r>
              <a:rPr lang="en-US" sz="3200" b="1">
                <a:solidFill>
                  <a:srgbClr val="FF0066"/>
                </a:solidFill>
              </a:rPr>
              <a:t>Do circle graph worksheet #2.</a:t>
            </a:r>
          </a:p>
          <a:p>
            <a:pPr>
              <a:spcBef>
                <a:spcPct val="50000"/>
              </a:spcBef>
            </a:pPr>
            <a:endParaRPr lang="en-US" sz="3200" b="1">
              <a:solidFill>
                <a:srgbClr val="FF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1447800" y="685800"/>
            <a:ext cx="5562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Step 1</a:t>
            </a:r>
            <a:r>
              <a:rPr lang="en-US"/>
              <a:t>: </a:t>
            </a:r>
            <a:r>
              <a:rPr lang="en-US" b="1">
                <a:solidFill>
                  <a:srgbClr val="6600FF"/>
                </a:solidFill>
              </a:rPr>
              <a:t>Organize the data in a table.</a:t>
            </a:r>
          </a:p>
        </p:txBody>
      </p:sp>
      <p:graphicFrame>
        <p:nvGraphicFramePr>
          <p:cNvPr id="6211" name="Group 67"/>
          <p:cNvGraphicFramePr>
            <a:graphicFrameLocks noGrp="1"/>
          </p:cNvGraphicFramePr>
          <p:nvPr/>
        </p:nvGraphicFramePr>
        <p:xfrm>
          <a:off x="1524000" y="1397000"/>
          <a:ext cx="6096000" cy="4064000"/>
        </p:xfrm>
        <a:graphic>
          <a:graphicData uri="http://schemas.openxmlformats.org/drawingml/2006/table">
            <a:tbl>
              <a:tblPr/>
              <a:tblGrid>
                <a:gridCol w="1981200"/>
                <a:gridCol w="1066800"/>
                <a:gridCol w="1219200"/>
                <a:gridCol w="1828800"/>
              </a:tblGrid>
              <a:tr h="812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Number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Percent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Angle Measure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Word Processing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Spreadsheets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Internet access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Other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6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6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1219200" y="381000"/>
            <a:ext cx="7543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Step 2</a:t>
            </a:r>
            <a:r>
              <a:rPr lang="en-US"/>
              <a:t>: </a:t>
            </a:r>
            <a:r>
              <a:rPr lang="en-US" sz="2000" b="1">
                <a:solidFill>
                  <a:srgbClr val="6600FF"/>
                </a:solidFill>
              </a:rPr>
              <a:t>Find the percent of computer owners giving each response.</a:t>
            </a:r>
          </a:p>
        </p:txBody>
      </p:sp>
      <p:graphicFrame>
        <p:nvGraphicFramePr>
          <p:cNvPr id="1095" name="Group 71"/>
          <p:cNvGraphicFramePr>
            <a:graphicFrameLocks noGrp="1"/>
          </p:cNvGraphicFramePr>
          <p:nvPr/>
        </p:nvGraphicFramePr>
        <p:xfrm>
          <a:off x="1600200" y="2133600"/>
          <a:ext cx="6858000" cy="4216400"/>
        </p:xfrm>
        <a:graphic>
          <a:graphicData uri="http://schemas.openxmlformats.org/drawingml/2006/table">
            <a:tbl>
              <a:tblPr/>
              <a:tblGrid>
                <a:gridCol w="1981200"/>
                <a:gridCol w="1066800"/>
                <a:gridCol w="1828800"/>
                <a:gridCol w="1981200"/>
              </a:tblGrid>
              <a:tr h="965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Number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Percent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CC"/>
                          </a:solidFill>
                          <a:effectLst/>
                          <a:latin typeface="Arial" charset="0"/>
                        </a:rPr>
                        <a:t>(Fraction x 100)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Angle Measure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Word Processing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21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 100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= </a:t>
                      </a: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35%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Spreadsheets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18 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 100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= </a:t>
                      </a: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30%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Internet access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   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 100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 </a:t>
                      </a: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10%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Other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 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 100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= </a:t>
                      </a: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25%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59" name="Text Box 35"/>
          <p:cNvSpPr txBox="1">
            <a:spLocks noChangeArrowheads="1"/>
          </p:cNvSpPr>
          <p:nvPr/>
        </p:nvSpPr>
        <p:spPr bwMode="auto">
          <a:xfrm>
            <a:off x="1143000" y="1219200"/>
            <a:ext cx="6629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>
                <a:solidFill>
                  <a:srgbClr val="33CC33"/>
                </a:solidFill>
              </a:rPr>
              <a:t>Remember</a:t>
            </a:r>
            <a:r>
              <a:rPr lang="en-US" sz="1800" b="1"/>
              <a:t> </a:t>
            </a:r>
            <a:r>
              <a:rPr lang="en-US" sz="1800" b="1">
                <a:solidFill>
                  <a:srgbClr val="33CC33"/>
                </a:solidFill>
              </a:rPr>
              <a:t>to find percent set it up as follows…</a:t>
            </a:r>
          </a:p>
        </p:txBody>
      </p:sp>
      <p:sp>
        <p:nvSpPr>
          <p:cNvPr id="1060" name="Text Box 36"/>
          <p:cNvSpPr txBox="1">
            <a:spLocks noChangeArrowheads="1"/>
          </p:cNvSpPr>
          <p:nvPr/>
        </p:nvSpPr>
        <p:spPr bwMode="auto">
          <a:xfrm>
            <a:off x="6019800" y="1219200"/>
            <a:ext cx="25908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>
                <a:solidFill>
                  <a:srgbClr val="FF6600"/>
                </a:solidFill>
              </a:rPr>
              <a:t>Part    x   100 = Percent</a:t>
            </a:r>
          </a:p>
          <a:p>
            <a:pPr>
              <a:spcBef>
                <a:spcPct val="50000"/>
              </a:spcBef>
            </a:pPr>
            <a:r>
              <a:rPr lang="en-US" sz="1800" b="1">
                <a:solidFill>
                  <a:srgbClr val="FF6600"/>
                </a:solidFill>
              </a:rPr>
              <a:t>Whole</a:t>
            </a:r>
          </a:p>
        </p:txBody>
      </p:sp>
      <p:sp>
        <p:nvSpPr>
          <p:cNvPr id="1061" name="Line 37"/>
          <p:cNvSpPr>
            <a:spLocks noChangeShapeType="1"/>
          </p:cNvSpPr>
          <p:nvPr/>
        </p:nvSpPr>
        <p:spPr bwMode="auto">
          <a:xfrm>
            <a:off x="6096000" y="16002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067" name="Line 43"/>
          <p:cNvSpPr>
            <a:spLocks noChangeShapeType="1"/>
          </p:cNvSpPr>
          <p:nvPr/>
        </p:nvSpPr>
        <p:spPr bwMode="auto">
          <a:xfrm>
            <a:off x="4648200" y="34290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068" name="Line 44"/>
          <p:cNvSpPr>
            <a:spLocks noChangeShapeType="1"/>
          </p:cNvSpPr>
          <p:nvPr/>
        </p:nvSpPr>
        <p:spPr bwMode="auto">
          <a:xfrm>
            <a:off x="4648200" y="42672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069" name="Line 45"/>
          <p:cNvSpPr>
            <a:spLocks noChangeShapeType="1"/>
          </p:cNvSpPr>
          <p:nvPr/>
        </p:nvSpPr>
        <p:spPr bwMode="auto">
          <a:xfrm>
            <a:off x="4648200" y="50292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070" name="Line 46"/>
          <p:cNvSpPr>
            <a:spLocks noChangeShapeType="1"/>
          </p:cNvSpPr>
          <p:nvPr/>
        </p:nvSpPr>
        <p:spPr bwMode="auto">
          <a:xfrm>
            <a:off x="4648200" y="58674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5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7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10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0" fill="hold"/>
                                        <p:tgtEl>
                                          <p:spTgt spid="10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 autoUpdateAnimBg="0"/>
      <p:bldP spid="1059" grpId="0" autoUpdateAnimBg="0"/>
      <p:bldP spid="1060" grpId="0" autoUpdateAnimBg="0"/>
      <p:bldP spid="106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1143000" y="304800"/>
            <a:ext cx="7543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Step 3</a:t>
            </a:r>
            <a:r>
              <a:rPr lang="en-US"/>
              <a:t>:</a:t>
            </a:r>
            <a:r>
              <a:rPr lang="en-US" sz="2000" b="1">
                <a:solidFill>
                  <a:srgbClr val="6600FF"/>
                </a:solidFill>
              </a:rPr>
              <a:t> Use these percents to find the angle measures of the sectors                   </a:t>
            </a:r>
          </a:p>
          <a:p>
            <a:pPr>
              <a:spcBef>
                <a:spcPct val="50000"/>
              </a:spcBef>
            </a:pPr>
            <a:r>
              <a:rPr lang="en-US" sz="2000" b="1">
                <a:solidFill>
                  <a:srgbClr val="6600FF"/>
                </a:solidFill>
              </a:rPr>
              <a:t>               of the circle graph.</a:t>
            </a:r>
          </a:p>
        </p:txBody>
      </p:sp>
      <p:graphicFrame>
        <p:nvGraphicFramePr>
          <p:cNvPr id="7216" name="Group 48"/>
          <p:cNvGraphicFramePr>
            <a:graphicFrameLocks noGrp="1"/>
          </p:cNvGraphicFramePr>
          <p:nvPr/>
        </p:nvGraphicFramePr>
        <p:xfrm>
          <a:off x="1600200" y="2286000"/>
          <a:ext cx="6454775" cy="4064000"/>
        </p:xfrm>
        <a:graphic>
          <a:graphicData uri="http://schemas.openxmlformats.org/drawingml/2006/table">
            <a:tbl>
              <a:tblPr/>
              <a:tblGrid>
                <a:gridCol w="2057400"/>
                <a:gridCol w="1120775"/>
                <a:gridCol w="1311275"/>
                <a:gridCol w="1965325"/>
              </a:tblGrid>
              <a:tr h="812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Number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Percent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Angle Measure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Word Processing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35%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Spreadsheets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30%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Internet access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10%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Other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25%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203" name="Text Box 35"/>
          <p:cNvSpPr txBox="1">
            <a:spLocks noChangeArrowheads="1"/>
          </p:cNvSpPr>
          <p:nvPr/>
        </p:nvSpPr>
        <p:spPr bwMode="auto">
          <a:xfrm>
            <a:off x="1600200" y="1524000"/>
            <a:ext cx="6629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rgbClr val="33CC33"/>
                </a:solidFill>
              </a:rPr>
              <a:t>To find the angle measure, multiply the percent by 360</a:t>
            </a:r>
            <a:r>
              <a:rPr lang="en-US" sz="2000" b="1">
                <a:solidFill>
                  <a:srgbClr val="33CC33"/>
                </a:solidFill>
                <a:cs typeface="Times New Roman" charset="0"/>
              </a:rPr>
              <a:t>º.</a:t>
            </a:r>
            <a:endParaRPr lang="en-US" sz="2000" b="1">
              <a:solidFill>
                <a:srgbClr val="33CC33"/>
              </a:solidFill>
            </a:endParaRPr>
          </a:p>
        </p:txBody>
      </p:sp>
      <p:sp>
        <p:nvSpPr>
          <p:cNvPr id="7213" name="Text Box 45"/>
          <p:cNvSpPr txBox="1">
            <a:spLocks noChangeArrowheads="1"/>
          </p:cNvSpPr>
          <p:nvPr/>
        </p:nvSpPr>
        <p:spPr bwMode="auto">
          <a:xfrm>
            <a:off x="7086600" y="3394075"/>
            <a:ext cx="1692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7214" name="Text Box 46"/>
          <p:cNvSpPr txBox="1">
            <a:spLocks noChangeArrowheads="1"/>
          </p:cNvSpPr>
          <p:nvPr/>
        </p:nvSpPr>
        <p:spPr bwMode="auto">
          <a:xfrm>
            <a:off x="6096000" y="3276600"/>
            <a:ext cx="1981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>
                <a:solidFill>
                  <a:srgbClr val="6600FF"/>
                </a:solidFill>
              </a:rPr>
              <a:t>0.35 x 360</a:t>
            </a:r>
            <a:r>
              <a:rPr lang="en-US" sz="1800" b="1">
                <a:solidFill>
                  <a:srgbClr val="6600FF"/>
                </a:solidFill>
                <a:cs typeface="Times New Roman" charset="0"/>
              </a:rPr>
              <a:t>º</a:t>
            </a:r>
            <a:r>
              <a:rPr lang="en-US" sz="1800" b="1">
                <a:solidFill>
                  <a:srgbClr val="6600FF"/>
                </a:solidFill>
              </a:rPr>
              <a:t> = 126</a:t>
            </a:r>
            <a:r>
              <a:rPr lang="en-US" sz="1800" b="1">
                <a:solidFill>
                  <a:srgbClr val="6600FF"/>
                </a:solidFill>
                <a:cs typeface="Times New Roman" charset="0"/>
              </a:rPr>
              <a:t>º</a:t>
            </a:r>
            <a:endParaRPr lang="en-US" sz="1800" b="1">
              <a:solidFill>
                <a:srgbClr val="6600FF"/>
              </a:solidFill>
            </a:endParaRPr>
          </a:p>
        </p:txBody>
      </p:sp>
      <p:sp>
        <p:nvSpPr>
          <p:cNvPr id="7217" name="Rectangle 49"/>
          <p:cNvSpPr>
            <a:spLocks noChangeArrowheads="1"/>
          </p:cNvSpPr>
          <p:nvPr/>
        </p:nvSpPr>
        <p:spPr bwMode="auto">
          <a:xfrm>
            <a:off x="6096000" y="4114800"/>
            <a:ext cx="1895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>
                <a:solidFill>
                  <a:srgbClr val="6600FF"/>
                </a:solidFill>
              </a:rPr>
              <a:t>0.30 x 360</a:t>
            </a:r>
            <a:r>
              <a:rPr lang="en-US" sz="1800" b="1">
                <a:solidFill>
                  <a:srgbClr val="6600FF"/>
                </a:solidFill>
                <a:cs typeface="Times New Roman" charset="0"/>
              </a:rPr>
              <a:t>º</a:t>
            </a:r>
            <a:r>
              <a:rPr lang="en-US" sz="1800" b="1">
                <a:solidFill>
                  <a:srgbClr val="6600FF"/>
                </a:solidFill>
              </a:rPr>
              <a:t> = 108</a:t>
            </a:r>
            <a:r>
              <a:rPr lang="en-US" sz="1800" b="1">
                <a:solidFill>
                  <a:srgbClr val="6600FF"/>
                </a:solidFill>
                <a:cs typeface="Times New Roman" charset="0"/>
              </a:rPr>
              <a:t>º</a:t>
            </a:r>
          </a:p>
        </p:txBody>
      </p:sp>
      <p:sp>
        <p:nvSpPr>
          <p:cNvPr id="7218" name="Rectangle 50"/>
          <p:cNvSpPr>
            <a:spLocks noChangeArrowheads="1"/>
          </p:cNvSpPr>
          <p:nvPr/>
        </p:nvSpPr>
        <p:spPr bwMode="auto">
          <a:xfrm>
            <a:off x="6096000" y="4953000"/>
            <a:ext cx="17811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>
                <a:solidFill>
                  <a:srgbClr val="6600FF"/>
                </a:solidFill>
              </a:rPr>
              <a:t>0.10 x 360</a:t>
            </a:r>
            <a:r>
              <a:rPr lang="en-US" sz="1800" b="1">
                <a:solidFill>
                  <a:srgbClr val="6600FF"/>
                </a:solidFill>
                <a:cs typeface="Times New Roman" charset="0"/>
              </a:rPr>
              <a:t>º</a:t>
            </a:r>
            <a:r>
              <a:rPr lang="en-US" sz="1800" b="1">
                <a:solidFill>
                  <a:srgbClr val="6600FF"/>
                </a:solidFill>
              </a:rPr>
              <a:t> = 36</a:t>
            </a:r>
            <a:r>
              <a:rPr lang="en-US" sz="1800" b="1">
                <a:solidFill>
                  <a:srgbClr val="6600FF"/>
                </a:solidFill>
                <a:cs typeface="Times New Roman" charset="0"/>
              </a:rPr>
              <a:t>º</a:t>
            </a:r>
          </a:p>
        </p:txBody>
      </p:sp>
      <p:sp>
        <p:nvSpPr>
          <p:cNvPr id="7219" name="Rectangle 51"/>
          <p:cNvSpPr>
            <a:spLocks noChangeArrowheads="1"/>
          </p:cNvSpPr>
          <p:nvPr/>
        </p:nvSpPr>
        <p:spPr bwMode="auto">
          <a:xfrm>
            <a:off x="6096000" y="5791200"/>
            <a:ext cx="17811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>
                <a:solidFill>
                  <a:srgbClr val="6600FF"/>
                </a:solidFill>
              </a:rPr>
              <a:t>0.25 x 360</a:t>
            </a:r>
            <a:r>
              <a:rPr lang="en-US" sz="1800" b="1">
                <a:solidFill>
                  <a:srgbClr val="6600FF"/>
                </a:solidFill>
                <a:cs typeface="Times New Roman" charset="0"/>
              </a:rPr>
              <a:t>º</a:t>
            </a:r>
            <a:r>
              <a:rPr lang="en-US" sz="1800" b="1">
                <a:solidFill>
                  <a:srgbClr val="6600FF"/>
                </a:solidFill>
              </a:rPr>
              <a:t> = 90</a:t>
            </a:r>
            <a:r>
              <a:rPr lang="en-US" sz="1800" b="1">
                <a:solidFill>
                  <a:srgbClr val="6600FF"/>
                </a:solidFill>
                <a:cs typeface="Times New Roman" charset="0"/>
              </a:rPr>
              <a:t>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7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7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7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0"/>
                            </p:stCondLst>
                            <p:childTnLst>
                              <p:par>
                                <p:cTn id="19" presetID="19" presetClass="entr" presetSubtype="1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7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7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8000"/>
                            </p:stCondLst>
                            <p:childTnLst>
                              <p:par>
                                <p:cTn id="24" presetID="19" presetClass="entr" presetSubtype="1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0" fill="hold"/>
                                        <p:tgtEl>
                                          <p:spTgt spid="7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0" fill="hold"/>
                                        <p:tgtEl>
                                          <p:spTgt spid="7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6000"/>
                            </p:stCondLst>
                            <p:childTnLst>
                              <p:par>
                                <p:cTn id="29" presetID="19" presetClass="entr" presetSubtype="1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0" fill="hold"/>
                                        <p:tgtEl>
                                          <p:spTgt spid="7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0" fill="hold"/>
                                        <p:tgtEl>
                                          <p:spTgt spid="7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4000"/>
                            </p:stCondLst>
                            <p:childTnLst>
                              <p:par>
                                <p:cTn id="34" presetID="19" presetClass="entr" presetSubtype="1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0" fill="hold"/>
                                        <p:tgtEl>
                                          <p:spTgt spid="7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0" fill="hold"/>
                                        <p:tgtEl>
                                          <p:spTgt spid="7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autoUpdateAnimBg="0"/>
      <p:bldP spid="7203" grpId="0" autoUpdateAnimBg="0"/>
      <p:bldP spid="7214" grpId="0" autoUpdateAnimBg="0"/>
      <p:bldP spid="7217" grpId="0" autoUpdateAnimBg="0"/>
      <p:bldP spid="7218" grpId="0" autoUpdateAnimBg="0"/>
      <p:bldP spid="7219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1447800" y="609600"/>
            <a:ext cx="6934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Step 4:  </a:t>
            </a:r>
            <a:r>
              <a:rPr lang="en-US" b="1">
                <a:solidFill>
                  <a:srgbClr val="6600FF"/>
                </a:solidFill>
              </a:rPr>
              <a:t>Use a compass to draw a circle.</a:t>
            </a:r>
          </a:p>
        </p:txBody>
      </p:sp>
      <p:sp>
        <p:nvSpPr>
          <p:cNvPr id="8195" name="Oval 3"/>
          <p:cNvSpPr>
            <a:spLocks noChangeArrowheads="1"/>
          </p:cNvSpPr>
          <p:nvPr/>
        </p:nvSpPr>
        <p:spPr bwMode="auto">
          <a:xfrm>
            <a:off x="3048000" y="2209800"/>
            <a:ext cx="3048000" cy="32004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4419600" y="3505200"/>
            <a:ext cx="381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1600200" y="838200"/>
            <a:ext cx="67056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Step 5: </a:t>
            </a:r>
            <a:r>
              <a:rPr lang="en-US" b="1">
                <a:solidFill>
                  <a:srgbClr val="6600FF"/>
                </a:solidFill>
              </a:rPr>
              <a:t>Use a protractor to draw sectors having              </a:t>
            </a:r>
          </a:p>
          <a:p>
            <a:pPr>
              <a:spcBef>
                <a:spcPct val="50000"/>
              </a:spcBef>
            </a:pPr>
            <a:r>
              <a:rPr lang="en-US" b="1">
                <a:solidFill>
                  <a:srgbClr val="6600FF"/>
                </a:solidFill>
              </a:rPr>
              <a:t>             the angle measures found in step 3.</a:t>
            </a:r>
          </a:p>
        </p:txBody>
      </p:sp>
      <p:sp>
        <p:nvSpPr>
          <p:cNvPr id="9219" name="Oval 3"/>
          <p:cNvSpPr>
            <a:spLocks noChangeArrowheads="1"/>
          </p:cNvSpPr>
          <p:nvPr/>
        </p:nvSpPr>
        <p:spPr bwMode="auto">
          <a:xfrm>
            <a:off x="3048000" y="2209800"/>
            <a:ext cx="3048000" cy="32004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4419600" y="3505200"/>
            <a:ext cx="381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.</a:t>
            </a:r>
          </a:p>
        </p:txBody>
      </p:sp>
      <p:sp>
        <p:nvSpPr>
          <p:cNvPr id="9221" name="Line 5"/>
          <p:cNvSpPr>
            <a:spLocks noChangeShapeType="1"/>
          </p:cNvSpPr>
          <p:nvPr/>
        </p:nvSpPr>
        <p:spPr bwMode="auto">
          <a:xfrm flipV="1">
            <a:off x="4572000" y="22098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9222" name="Line 6"/>
          <p:cNvSpPr>
            <a:spLocks noChangeShapeType="1"/>
          </p:cNvSpPr>
          <p:nvPr/>
        </p:nvSpPr>
        <p:spPr bwMode="auto">
          <a:xfrm>
            <a:off x="4572000" y="3810000"/>
            <a:ext cx="1371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9224" name="AutoShape 8"/>
          <p:cNvSpPr>
            <a:spLocks noChangeArrowheads="1"/>
          </p:cNvSpPr>
          <p:nvPr/>
        </p:nvSpPr>
        <p:spPr bwMode="auto">
          <a:xfrm rot="2280980">
            <a:off x="4495800" y="3048000"/>
            <a:ext cx="914400" cy="1066800"/>
          </a:xfrm>
          <a:custGeom>
            <a:avLst/>
            <a:gdLst>
              <a:gd name="G0" fmla="+- 0 0 0"/>
              <a:gd name="G1" fmla="+- -11796480 0 0"/>
              <a:gd name="G2" fmla="+- 0 0 -11796480"/>
              <a:gd name="G3" fmla="+- 10800 0 0"/>
              <a:gd name="G4" fmla="+- 0 0 0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5400 0 0"/>
              <a:gd name="G9" fmla="+- 0 0 -11796480"/>
              <a:gd name="G10" fmla="+- 5400 0 2700"/>
              <a:gd name="G11" fmla="cos G10 0"/>
              <a:gd name="G12" fmla="sin G10 0"/>
              <a:gd name="G13" fmla="cos 13500 0"/>
              <a:gd name="G14" fmla="sin 13500 0"/>
              <a:gd name="G15" fmla="+- G11 10800 0"/>
              <a:gd name="G16" fmla="+- G12 10800 0"/>
              <a:gd name="G17" fmla="+- G13 10800 0"/>
              <a:gd name="G18" fmla="+- G14 10800 0"/>
              <a:gd name="G19" fmla="*/ 5400 1 2"/>
              <a:gd name="G20" fmla="+- G19 5400 0"/>
              <a:gd name="G21" fmla="cos G20 0"/>
              <a:gd name="G22" fmla="sin G20 0"/>
              <a:gd name="G23" fmla="+- G21 10800 0"/>
              <a:gd name="G24" fmla="+- G12 G23 G22"/>
              <a:gd name="G25" fmla="+- G22 G23 G11"/>
              <a:gd name="G26" fmla="cos 10800 0"/>
              <a:gd name="G27" fmla="sin 10800 0"/>
              <a:gd name="G28" fmla="cos 5400 0"/>
              <a:gd name="G29" fmla="sin 5400 0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11796480"/>
              <a:gd name="G36" fmla="sin G34 -11796480"/>
              <a:gd name="G37" fmla="+/ -11796480 0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5400 G39"/>
              <a:gd name="G43" fmla="sin 540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0799 w 21600"/>
              <a:gd name="T5" fmla="*/ 0 h 21600"/>
              <a:gd name="T6" fmla="*/ 2700 w 21600"/>
              <a:gd name="T7" fmla="*/ 10800 h 21600"/>
              <a:gd name="T8" fmla="*/ 10799 w 21600"/>
              <a:gd name="T9" fmla="*/ 5400 h 21600"/>
              <a:gd name="T10" fmla="*/ 24300 w 21600"/>
              <a:gd name="T11" fmla="*/ 10800 h 21600"/>
              <a:gd name="T12" fmla="*/ 18900 w 21600"/>
              <a:gd name="T13" fmla="*/ 16200 h 21600"/>
              <a:gd name="T14" fmla="*/ 13500 w 21600"/>
              <a:gd name="T15" fmla="*/ 10800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7817" y="5400"/>
                  <a:pt x="5400" y="7817"/>
                  <a:pt x="5400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4953000" y="26670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FF0000"/>
                </a:solidFill>
              </a:rPr>
              <a:t>126</a:t>
            </a:r>
            <a:r>
              <a:rPr lang="en-US" b="1">
                <a:solidFill>
                  <a:srgbClr val="FF0000"/>
                </a:solidFill>
                <a:cs typeface="Times New Roman" charset="0"/>
              </a:rPr>
              <a:t>º</a:t>
            </a:r>
            <a:endParaRPr lang="en-US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Oval 2"/>
          <p:cNvSpPr>
            <a:spLocks noChangeArrowheads="1"/>
          </p:cNvSpPr>
          <p:nvPr/>
        </p:nvSpPr>
        <p:spPr bwMode="auto">
          <a:xfrm>
            <a:off x="3048000" y="2209800"/>
            <a:ext cx="3048000" cy="32004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0244" name="Line 4"/>
          <p:cNvSpPr>
            <a:spLocks noChangeShapeType="1"/>
          </p:cNvSpPr>
          <p:nvPr/>
        </p:nvSpPr>
        <p:spPr bwMode="auto">
          <a:xfrm flipV="1">
            <a:off x="4572000" y="22098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0245" name="Line 5"/>
          <p:cNvSpPr>
            <a:spLocks noChangeShapeType="1"/>
          </p:cNvSpPr>
          <p:nvPr/>
        </p:nvSpPr>
        <p:spPr bwMode="auto">
          <a:xfrm>
            <a:off x="4572000" y="3810000"/>
            <a:ext cx="1371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4800600" y="3048000"/>
            <a:ext cx="1371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rgbClr val="FF0000"/>
                </a:solidFill>
              </a:rPr>
              <a:t>Word Processing</a:t>
            </a:r>
          </a:p>
        </p:txBody>
      </p:sp>
      <p:sp>
        <p:nvSpPr>
          <p:cNvPr id="10249" name="Line 9"/>
          <p:cNvSpPr>
            <a:spLocks noChangeShapeType="1"/>
          </p:cNvSpPr>
          <p:nvPr/>
        </p:nvSpPr>
        <p:spPr bwMode="auto">
          <a:xfrm flipH="1">
            <a:off x="3429000" y="3810000"/>
            <a:ext cx="114300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0250" name="AutoShape 10"/>
          <p:cNvSpPr>
            <a:spLocks noChangeArrowheads="1"/>
          </p:cNvSpPr>
          <p:nvPr/>
        </p:nvSpPr>
        <p:spPr bwMode="auto">
          <a:xfrm rot="9946089">
            <a:off x="4267200" y="3733800"/>
            <a:ext cx="914400" cy="1066800"/>
          </a:xfrm>
          <a:custGeom>
            <a:avLst/>
            <a:gdLst>
              <a:gd name="G0" fmla="+- 0 0 0"/>
              <a:gd name="G1" fmla="+- -11796480 0 0"/>
              <a:gd name="G2" fmla="+- 0 0 -11796480"/>
              <a:gd name="G3" fmla="+- 10800 0 0"/>
              <a:gd name="G4" fmla="+- 0 0 0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5400 0 0"/>
              <a:gd name="G9" fmla="+- 0 0 -11796480"/>
              <a:gd name="G10" fmla="+- 5400 0 2700"/>
              <a:gd name="G11" fmla="cos G10 0"/>
              <a:gd name="G12" fmla="sin G10 0"/>
              <a:gd name="G13" fmla="cos 13500 0"/>
              <a:gd name="G14" fmla="sin 13500 0"/>
              <a:gd name="G15" fmla="+- G11 10800 0"/>
              <a:gd name="G16" fmla="+- G12 10800 0"/>
              <a:gd name="G17" fmla="+- G13 10800 0"/>
              <a:gd name="G18" fmla="+- G14 10800 0"/>
              <a:gd name="G19" fmla="*/ 5400 1 2"/>
              <a:gd name="G20" fmla="+- G19 5400 0"/>
              <a:gd name="G21" fmla="cos G20 0"/>
              <a:gd name="G22" fmla="sin G20 0"/>
              <a:gd name="G23" fmla="+- G21 10800 0"/>
              <a:gd name="G24" fmla="+- G12 G23 G22"/>
              <a:gd name="G25" fmla="+- G22 G23 G11"/>
              <a:gd name="G26" fmla="cos 10800 0"/>
              <a:gd name="G27" fmla="sin 10800 0"/>
              <a:gd name="G28" fmla="cos 5400 0"/>
              <a:gd name="G29" fmla="sin 5400 0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11796480"/>
              <a:gd name="G36" fmla="sin G34 -11796480"/>
              <a:gd name="G37" fmla="+/ -11796480 0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5400 G39"/>
              <a:gd name="G43" fmla="sin 540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0799 w 21600"/>
              <a:gd name="T5" fmla="*/ 0 h 21600"/>
              <a:gd name="T6" fmla="*/ 2700 w 21600"/>
              <a:gd name="T7" fmla="*/ 10800 h 21600"/>
              <a:gd name="T8" fmla="*/ 10799 w 21600"/>
              <a:gd name="T9" fmla="*/ 5400 h 21600"/>
              <a:gd name="T10" fmla="*/ 24300 w 21600"/>
              <a:gd name="T11" fmla="*/ 10800 h 21600"/>
              <a:gd name="T12" fmla="*/ 18900 w 21600"/>
              <a:gd name="T13" fmla="*/ 16200 h 21600"/>
              <a:gd name="T14" fmla="*/ 13500 w 21600"/>
              <a:gd name="T15" fmla="*/ 10800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7817" y="5400"/>
                  <a:pt x="5400" y="7817"/>
                  <a:pt x="5400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52" name="Text Box 12"/>
          <p:cNvSpPr txBox="1">
            <a:spLocks noChangeArrowheads="1"/>
          </p:cNvSpPr>
          <p:nvPr/>
        </p:nvSpPr>
        <p:spPr bwMode="auto">
          <a:xfrm>
            <a:off x="4114800" y="4876800"/>
            <a:ext cx="914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FF0000"/>
                </a:solidFill>
              </a:rPr>
              <a:t>108</a:t>
            </a:r>
            <a:r>
              <a:rPr lang="en-US" b="1">
                <a:solidFill>
                  <a:srgbClr val="FF0000"/>
                </a:solidFill>
                <a:cs typeface="Times New Roman" charset="0"/>
              </a:rPr>
              <a:t>º</a:t>
            </a:r>
            <a:endParaRPr lang="en-US" b="1">
              <a:solidFill>
                <a:srgbClr val="FF0000"/>
              </a:solidFill>
            </a:endParaRPr>
          </a:p>
        </p:txBody>
      </p:sp>
      <p:sp>
        <p:nvSpPr>
          <p:cNvPr id="10253" name="Text Box 13"/>
          <p:cNvSpPr txBox="1">
            <a:spLocks noChangeArrowheads="1"/>
          </p:cNvSpPr>
          <p:nvPr/>
        </p:nvSpPr>
        <p:spPr bwMode="auto">
          <a:xfrm>
            <a:off x="1600200" y="838200"/>
            <a:ext cx="67056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Step 5: </a:t>
            </a:r>
            <a:r>
              <a:rPr lang="en-US" b="1">
                <a:solidFill>
                  <a:srgbClr val="6600FF"/>
                </a:solidFill>
              </a:rPr>
              <a:t>Use a protractor to draw sectors having              </a:t>
            </a:r>
          </a:p>
          <a:p>
            <a:pPr>
              <a:spcBef>
                <a:spcPct val="50000"/>
              </a:spcBef>
            </a:pPr>
            <a:r>
              <a:rPr lang="en-US" b="1">
                <a:solidFill>
                  <a:srgbClr val="6600FF"/>
                </a:solidFill>
              </a:rPr>
              <a:t>             the angle measures found in step 3.</a:t>
            </a:r>
          </a:p>
        </p:txBody>
      </p:sp>
      <p:sp>
        <p:nvSpPr>
          <p:cNvPr id="10254" name="Text Box 14"/>
          <p:cNvSpPr txBox="1">
            <a:spLocks noChangeArrowheads="1"/>
          </p:cNvSpPr>
          <p:nvPr/>
        </p:nvSpPr>
        <p:spPr bwMode="auto">
          <a:xfrm>
            <a:off x="5334000" y="5257800"/>
            <a:ext cx="3429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rgbClr val="CC00CC"/>
                </a:solidFill>
              </a:rPr>
              <a:t>Label each sector with the corresponding response &amp; percent.</a:t>
            </a:r>
          </a:p>
        </p:txBody>
      </p:sp>
      <p:sp>
        <p:nvSpPr>
          <p:cNvPr id="10255" name="Text Box 15"/>
          <p:cNvSpPr txBox="1">
            <a:spLocks noChangeArrowheads="1"/>
          </p:cNvSpPr>
          <p:nvPr/>
        </p:nvSpPr>
        <p:spPr bwMode="auto">
          <a:xfrm>
            <a:off x="5181600" y="36576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rgbClr val="33CC33"/>
                </a:solidFill>
              </a:rPr>
              <a:t>35%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1600200" y="838200"/>
            <a:ext cx="67056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Step 5: </a:t>
            </a:r>
            <a:r>
              <a:rPr lang="en-US" b="1">
                <a:solidFill>
                  <a:srgbClr val="6600FF"/>
                </a:solidFill>
              </a:rPr>
              <a:t>Use a protractor to draw sectors having              </a:t>
            </a:r>
          </a:p>
          <a:p>
            <a:pPr>
              <a:spcBef>
                <a:spcPct val="50000"/>
              </a:spcBef>
            </a:pPr>
            <a:r>
              <a:rPr lang="en-US" b="1">
                <a:solidFill>
                  <a:srgbClr val="6600FF"/>
                </a:solidFill>
              </a:rPr>
              <a:t>             the angle measures found in step 3.</a:t>
            </a:r>
          </a:p>
        </p:txBody>
      </p:sp>
      <p:sp>
        <p:nvSpPr>
          <p:cNvPr id="11267" name="Oval 3"/>
          <p:cNvSpPr>
            <a:spLocks noChangeArrowheads="1"/>
          </p:cNvSpPr>
          <p:nvPr/>
        </p:nvSpPr>
        <p:spPr bwMode="auto">
          <a:xfrm>
            <a:off x="3048000" y="2209800"/>
            <a:ext cx="3048000" cy="32004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1269" name="Line 5"/>
          <p:cNvSpPr>
            <a:spLocks noChangeShapeType="1"/>
          </p:cNvSpPr>
          <p:nvPr/>
        </p:nvSpPr>
        <p:spPr bwMode="auto">
          <a:xfrm flipV="1">
            <a:off x="4572000" y="22098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1270" name="Line 6"/>
          <p:cNvSpPr>
            <a:spLocks noChangeShapeType="1"/>
          </p:cNvSpPr>
          <p:nvPr/>
        </p:nvSpPr>
        <p:spPr bwMode="auto">
          <a:xfrm>
            <a:off x="4572000" y="3810000"/>
            <a:ext cx="1371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4800600" y="3048000"/>
            <a:ext cx="1371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rgbClr val="FF0000"/>
                </a:solidFill>
              </a:rPr>
              <a:t>Word Processing</a:t>
            </a:r>
          </a:p>
        </p:txBody>
      </p:sp>
      <p:sp>
        <p:nvSpPr>
          <p:cNvPr id="11272" name="Line 8"/>
          <p:cNvSpPr>
            <a:spLocks noChangeShapeType="1"/>
          </p:cNvSpPr>
          <p:nvPr/>
        </p:nvSpPr>
        <p:spPr bwMode="auto">
          <a:xfrm flipH="1">
            <a:off x="3429000" y="3810000"/>
            <a:ext cx="114300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3962400" y="4572000"/>
            <a:ext cx="152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rgbClr val="FF0000"/>
                </a:solidFill>
              </a:rPr>
              <a:t>Spreadsheets</a:t>
            </a:r>
          </a:p>
        </p:txBody>
      </p:sp>
      <p:sp>
        <p:nvSpPr>
          <p:cNvPr id="11275" name="Line 11"/>
          <p:cNvSpPr>
            <a:spLocks noChangeShapeType="1"/>
          </p:cNvSpPr>
          <p:nvPr/>
        </p:nvSpPr>
        <p:spPr bwMode="auto">
          <a:xfrm flipH="1">
            <a:off x="3048000" y="3810000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1277" name="AutoShape 13"/>
          <p:cNvSpPr>
            <a:spLocks noChangeArrowheads="1"/>
          </p:cNvSpPr>
          <p:nvPr/>
        </p:nvSpPr>
        <p:spPr bwMode="auto">
          <a:xfrm rot="12853867">
            <a:off x="3581400" y="3810000"/>
            <a:ext cx="533400" cy="533400"/>
          </a:xfrm>
          <a:custGeom>
            <a:avLst/>
            <a:gdLst>
              <a:gd name="G0" fmla="+- 0 0 0"/>
              <a:gd name="G1" fmla="+- -11796480 0 0"/>
              <a:gd name="G2" fmla="+- 0 0 -11796480"/>
              <a:gd name="G3" fmla="+- 10800 0 0"/>
              <a:gd name="G4" fmla="+- 0 0 0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5400 0 0"/>
              <a:gd name="G9" fmla="+- 0 0 -11796480"/>
              <a:gd name="G10" fmla="+- 5400 0 2700"/>
              <a:gd name="G11" fmla="cos G10 0"/>
              <a:gd name="G12" fmla="sin G10 0"/>
              <a:gd name="G13" fmla="cos 13500 0"/>
              <a:gd name="G14" fmla="sin 13500 0"/>
              <a:gd name="G15" fmla="+- G11 10800 0"/>
              <a:gd name="G16" fmla="+- G12 10800 0"/>
              <a:gd name="G17" fmla="+- G13 10800 0"/>
              <a:gd name="G18" fmla="+- G14 10800 0"/>
              <a:gd name="G19" fmla="*/ 5400 1 2"/>
              <a:gd name="G20" fmla="+- G19 5400 0"/>
              <a:gd name="G21" fmla="cos G20 0"/>
              <a:gd name="G22" fmla="sin G20 0"/>
              <a:gd name="G23" fmla="+- G21 10800 0"/>
              <a:gd name="G24" fmla="+- G12 G23 G22"/>
              <a:gd name="G25" fmla="+- G22 G23 G11"/>
              <a:gd name="G26" fmla="cos 10800 0"/>
              <a:gd name="G27" fmla="sin 10800 0"/>
              <a:gd name="G28" fmla="cos 5400 0"/>
              <a:gd name="G29" fmla="sin 5400 0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11796480"/>
              <a:gd name="G36" fmla="sin G34 -11796480"/>
              <a:gd name="G37" fmla="+/ -11796480 0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5400 G39"/>
              <a:gd name="G43" fmla="sin 540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0799 w 21600"/>
              <a:gd name="T5" fmla="*/ 0 h 21600"/>
              <a:gd name="T6" fmla="*/ 2700 w 21600"/>
              <a:gd name="T7" fmla="*/ 10800 h 21600"/>
              <a:gd name="T8" fmla="*/ 10799 w 21600"/>
              <a:gd name="T9" fmla="*/ 5400 h 21600"/>
              <a:gd name="T10" fmla="*/ 24300 w 21600"/>
              <a:gd name="T11" fmla="*/ 10800 h 21600"/>
              <a:gd name="T12" fmla="*/ 18900 w 21600"/>
              <a:gd name="T13" fmla="*/ 16200 h 21600"/>
              <a:gd name="T14" fmla="*/ 13500 w 21600"/>
              <a:gd name="T15" fmla="*/ 10800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7817" y="5400"/>
                  <a:pt x="5400" y="7817"/>
                  <a:pt x="5400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78" name="Text Box 14"/>
          <p:cNvSpPr txBox="1">
            <a:spLocks noChangeArrowheads="1"/>
          </p:cNvSpPr>
          <p:nvPr/>
        </p:nvSpPr>
        <p:spPr bwMode="auto">
          <a:xfrm>
            <a:off x="3124200" y="411480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FF0000"/>
                </a:solidFill>
              </a:rPr>
              <a:t>36</a:t>
            </a:r>
            <a:r>
              <a:rPr lang="en-US" b="1">
                <a:solidFill>
                  <a:srgbClr val="FF0000"/>
                </a:solidFill>
                <a:cs typeface="Times New Roman" charset="0"/>
              </a:rPr>
              <a:t>º</a:t>
            </a:r>
            <a:endParaRPr lang="en-US" b="1">
              <a:solidFill>
                <a:srgbClr val="FF0000"/>
              </a:solidFill>
            </a:endParaRPr>
          </a:p>
        </p:txBody>
      </p:sp>
      <p:sp>
        <p:nvSpPr>
          <p:cNvPr id="11279" name="Rectangle 15"/>
          <p:cNvSpPr>
            <a:spLocks noGrp="1" noChangeArrowheads="1"/>
          </p:cNvSpPr>
          <p:nvPr>
            <p:ph type="title" idx="4294967295"/>
          </p:nvPr>
        </p:nvSpPr>
        <p:spPr>
          <a:xfrm>
            <a:off x="4495800" y="5638800"/>
            <a:ext cx="4343400" cy="914400"/>
          </a:xfrm>
        </p:spPr>
        <p:txBody>
          <a:bodyPr/>
          <a:lstStyle/>
          <a:p>
            <a:r>
              <a:rPr lang="en-US" sz="1800" b="1">
                <a:solidFill>
                  <a:srgbClr val="CC00CC"/>
                </a:solidFill>
              </a:rPr>
              <a:t>Label each sector with the corresponding response &amp; percent.</a:t>
            </a:r>
            <a:br>
              <a:rPr lang="en-US" sz="1800" b="1">
                <a:solidFill>
                  <a:srgbClr val="CC00CC"/>
                </a:solidFill>
              </a:rPr>
            </a:br>
            <a:endParaRPr lang="en-US" sz="1800" b="1">
              <a:solidFill>
                <a:srgbClr val="CC00CC"/>
              </a:solidFill>
            </a:endParaRPr>
          </a:p>
        </p:txBody>
      </p:sp>
      <p:sp>
        <p:nvSpPr>
          <p:cNvPr id="11280" name="Rectangle 16"/>
          <p:cNvSpPr>
            <a:spLocks noChangeArrowheads="1"/>
          </p:cNvSpPr>
          <p:nvPr/>
        </p:nvSpPr>
        <p:spPr bwMode="auto">
          <a:xfrm>
            <a:off x="5181600" y="3657600"/>
            <a:ext cx="641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>
                <a:solidFill>
                  <a:srgbClr val="33CC33"/>
                </a:solidFill>
              </a:rPr>
              <a:t>35%</a:t>
            </a:r>
          </a:p>
        </p:txBody>
      </p:sp>
      <p:sp>
        <p:nvSpPr>
          <p:cNvPr id="11281" name="Rectangle 17"/>
          <p:cNvSpPr>
            <a:spLocks noChangeArrowheads="1"/>
          </p:cNvSpPr>
          <p:nvPr/>
        </p:nvSpPr>
        <p:spPr bwMode="auto">
          <a:xfrm>
            <a:off x="4267200" y="4191000"/>
            <a:ext cx="641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>
                <a:solidFill>
                  <a:srgbClr val="33CC33"/>
                </a:solidFill>
              </a:rPr>
              <a:t>30%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ad`s Tie">
  <a:themeElements>
    <a:clrScheme name="Dad`s Tie 2">
      <a:dk1>
        <a:srgbClr val="000000"/>
      </a:dk1>
      <a:lt1>
        <a:srgbClr val="FFFFFF"/>
      </a:lt1>
      <a:dk2>
        <a:srgbClr val="003366"/>
      </a:dk2>
      <a:lt2>
        <a:srgbClr val="5490A8"/>
      </a:lt2>
      <a:accent1>
        <a:srgbClr val="0099CC"/>
      </a:accent1>
      <a:accent2>
        <a:srgbClr val="3366CC"/>
      </a:accent2>
      <a:accent3>
        <a:srgbClr val="FFFFFF"/>
      </a:accent3>
      <a:accent4>
        <a:srgbClr val="000000"/>
      </a:accent4>
      <a:accent5>
        <a:srgbClr val="AACAE2"/>
      </a:accent5>
      <a:accent6>
        <a:srgbClr val="2D5CB9"/>
      </a:accent6>
      <a:hlink>
        <a:srgbClr val="99CCFF"/>
      </a:hlink>
      <a:folHlink>
        <a:srgbClr val="E1E1B7"/>
      </a:folHlink>
    </a:clrScheme>
    <a:fontScheme name="Dad`s Tie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Dad`s Tie 1">
        <a:dk1>
          <a:srgbClr val="5490A8"/>
        </a:dk1>
        <a:lt1>
          <a:srgbClr val="DDDDDD"/>
        </a:lt1>
        <a:dk2>
          <a:srgbClr val="00172E"/>
        </a:dk2>
        <a:lt2>
          <a:srgbClr val="CCECFF"/>
        </a:lt2>
        <a:accent1>
          <a:srgbClr val="0099CC"/>
        </a:accent1>
        <a:accent2>
          <a:srgbClr val="3366CC"/>
        </a:accent2>
        <a:accent3>
          <a:srgbClr val="AAABAD"/>
        </a:accent3>
        <a:accent4>
          <a:srgbClr val="BDBDBD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d`s Tie 2">
        <a:dk1>
          <a:srgbClr val="000000"/>
        </a:dk1>
        <a:lt1>
          <a:srgbClr val="FFFFFF"/>
        </a:lt1>
        <a:dk2>
          <a:srgbClr val="003366"/>
        </a:dk2>
        <a:lt2>
          <a:srgbClr val="5490A8"/>
        </a:lt2>
        <a:accent1>
          <a:srgbClr val="0099CC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d`s Tie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d`s Tie 4">
        <a:dk1>
          <a:srgbClr val="000000"/>
        </a:dk1>
        <a:lt1>
          <a:srgbClr val="FFFFFF"/>
        </a:lt1>
        <a:dk2>
          <a:srgbClr val="666633"/>
        </a:dk2>
        <a:lt2>
          <a:srgbClr val="908A6C"/>
        </a:lt2>
        <a:accent1>
          <a:srgbClr val="808000"/>
        </a:accent1>
        <a:accent2>
          <a:srgbClr val="996633"/>
        </a:accent2>
        <a:accent3>
          <a:srgbClr val="FFFFFF"/>
        </a:accent3>
        <a:accent4>
          <a:srgbClr val="000000"/>
        </a:accent4>
        <a:accent5>
          <a:srgbClr val="C0C0AA"/>
        </a:accent5>
        <a:accent6>
          <a:srgbClr val="8A5C2D"/>
        </a:accent6>
        <a:hlink>
          <a:srgbClr val="CCCC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d`s Tie 5">
        <a:dk1>
          <a:srgbClr val="000000"/>
        </a:dk1>
        <a:lt1>
          <a:srgbClr val="FFFFFF"/>
        </a:lt1>
        <a:dk2>
          <a:srgbClr val="181848"/>
        </a:dk2>
        <a:lt2>
          <a:srgbClr val="656F97"/>
        </a:lt2>
        <a:accent1>
          <a:srgbClr val="66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B8B8FF"/>
        </a:accent5>
        <a:accent6>
          <a:srgbClr val="2D2D8A"/>
        </a:accent6>
        <a:hlink>
          <a:srgbClr val="9A9ABC"/>
        </a:hlink>
        <a:folHlink>
          <a:srgbClr val="D2B6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d`s Tie 6">
        <a:dk1>
          <a:srgbClr val="CC0066"/>
        </a:dk1>
        <a:lt1>
          <a:srgbClr val="FFFFFF"/>
        </a:lt1>
        <a:dk2>
          <a:srgbClr val="000000"/>
        </a:dk2>
        <a:lt2>
          <a:srgbClr val="CC0099"/>
        </a:lt2>
        <a:accent1>
          <a:srgbClr val="FF9900"/>
        </a:accent1>
        <a:accent2>
          <a:srgbClr val="CC66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B95C00"/>
        </a:accent6>
        <a:hlink>
          <a:srgbClr val="0099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Designs\Dad`s Tie.pot</Template>
  <TotalTime>297</TotalTime>
  <Words>665</Words>
  <Application>Microsoft Office PowerPoint</Application>
  <PresentationFormat>On-screen Show (4:3)</PresentationFormat>
  <Paragraphs>198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Times New Roman</vt:lpstr>
      <vt:lpstr>Arial</vt:lpstr>
      <vt:lpstr>Wingdings</vt:lpstr>
      <vt:lpstr>Dad`s Tie</vt:lpstr>
      <vt:lpstr>Circle Graphs</vt:lpstr>
      <vt:lpstr>Slide 2</vt:lpstr>
      <vt:lpstr>Slide 3</vt:lpstr>
      <vt:lpstr>Slide 4</vt:lpstr>
      <vt:lpstr>Slide 5</vt:lpstr>
      <vt:lpstr>Slide 6</vt:lpstr>
      <vt:lpstr>Slide 7</vt:lpstr>
      <vt:lpstr>Slide 8</vt:lpstr>
      <vt:lpstr>Label each sector with the corresponding response &amp; percent. </vt:lpstr>
      <vt:lpstr>Slide 10</vt:lpstr>
      <vt:lpstr>Slide 11</vt:lpstr>
      <vt:lpstr>Slide 12</vt:lpstr>
      <vt:lpstr>Slide 13</vt:lpstr>
      <vt:lpstr>Slide 14</vt:lpstr>
      <vt:lpstr> </vt:lpstr>
      <vt:lpstr>Slide 16</vt:lpstr>
      <vt:lpstr>Slide 17</vt:lpstr>
      <vt:lpstr>Slide 18</vt:lpstr>
      <vt:lpstr>Slide 19</vt:lpstr>
      <vt:lpstr>Slide 20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Circle Graphs</dc:title>
  <dc:creator>SCEC SCEC</dc:creator>
  <cp:lastModifiedBy> </cp:lastModifiedBy>
  <cp:revision>17</cp:revision>
  <dcterms:created xsi:type="dcterms:W3CDTF">2003-04-17T16:47:54Z</dcterms:created>
  <dcterms:modified xsi:type="dcterms:W3CDTF">2010-05-20T23:54:51Z</dcterms:modified>
</cp:coreProperties>
</file>